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69" r:id="rId5"/>
    <p:sldId id="259" r:id="rId6"/>
    <p:sldId id="261" r:id="rId7"/>
    <p:sldId id="263" r:id="rId8"/>
    <p:sldId id="262" r:id="rId9"/>
    <p:sldId id="264" r:id="rId10"/>
    <p:sldId id="270" r:id="rId11"/>
    <p:sldId id="265" r:id="rId12"/>
    <p:sldId id="266" r:id="rId13"/>
    <p:sldId id="267" r:id="rId14"/>
    <p:sldId id="271" r:id="rId15"/>
    <p:sldId id="276" r:id="rId16"/>
    <p:sldId id="277" r:id="rId17"/>
    <p:sldId id="278" r:id="rId18"/>
    <p:sldId id="279" r:id="rId19"/>
    <p:sldId id="280" r:id="rId20"/>
    <p:sldId id="281" r:id="rId21"/>
    <p:sldId id="272" r:id="rId22"/>
    <p:sldId id="291" r:id="rId23"/>
    <p:sldId id="273" r:id="rId24"/>
    <p:sldId id="282" r:id="rId25"/>
    <p:sldId id="283" r:id="rId26"/>
    <p:sldId id="284" r:id="rId27"/>
    <p:sldId id="285" r:id="rId28"/>
    <p:sldId id="286" r:id="rId29"/>
    <p:sldId id="287" r:id="rId30"/>
    <p:sldId id="288" r:id="rId31"/>
    <p:sldId id="289" r:id="rId32"/>
    <p:sldId id="290" r:id="rId33"/>
    <p:sldId id="274" r:id="rId34"/>
    <p:sldId id="275" r:id="rId35"/>
    <p:sldId id="268" r:id="rId3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2AE2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73" d="100"/>
          <a:sy n="73" d="100"/>
        </p:scale>
        <p:origin x="618"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527CC05-70A1-466D-9952-E13E11E66035}" type="datetimeFigureOut">
              <a:rPr lang="en-IN" smtClean="0"/>
              <a:t>27-06-2023</a:t>
            </a:fld>
            <a:endParaRPr lang="en-IN"/>
          </a:p>
        </p:txBody>
      </p:sp>
      <p:sp>
        <p:nvSpPr>
          <p:cNvPr id="5" name="Footer Placeholder 4"/>
          <p:cNvSpPr>
            <a:spLocks noGrp="1"/>
          </p:cNvSpPr>
          <p:nvPr>
            <p:ph type="ftr" sz="quarter" idx="11"/>
          </p:nvPr>
        </p:nvSpPr>
        <p:spPr/>
        <p:txBody>
          <a:bodyPr/>
          <a:lstStyle/>
          <a:p>
            <a:endParaRPr lang="en-IN"/>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53E91678-76E7-4B97-A2FF-0C57A626CF3E}" type="slidenum">
              <a:rPr lang="en-IN" smtClean="0"/>
              <a:t>‹#›</a:t>
            </a:fld>
            <a:endParaRPr lang="en-IN"/>
          </a:p>
        </p:txBody>
      </p:sp>
    </p:spTree>
    <p:extLst>
      <p:ext uri="{BB962C8B-B14F-4D97-AF65-F5344CB8AC3E}">
        <p14:creationId xmlns:p14="http://schemas.microsoft.com/office/powerpoint/2010/main" val="40185521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527CC05-70A1-466D-9952-E13E11E66035}" type="datetimeFigureOut">
              <a:rPr lang="en-IN" smtClean="0"/>
              <a:t>27-06-2023</a:t>
            </a:fld>
            <a:endParaRPr lang="en-IN"/>
          </a:p>
        </p:txBody>
      </p:sp>
      <p:sp>
        <p:nvSpPr>
          <p:cNvPr id="5" name="Footer Placeholder 4"/>
          <p:cNvSpPr>
            <a:spLocks noGrp="1"/>
          </p:cNvSpPr>
          <p:nvPr>
            <p:ph type="ftr" sz="quarter" idx="11"/>
          </p:nvPr>
        </p:nvSpPr>
        <p:spPr/>
        <p:txBody>
          <a:bodyPr/>
          <a:lstStyle/>
          <a:p>
            <a:endParaRPr lang="en-IN"/>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53E91678-76E7-4B97-A2FF-0C57A626CF3E}" type="slidenum">
              <a:rPr lang="en-IN" smtClean="0"/>
              <a:t>‹#›</a:t>
            </a:fld>
            <a:endParaRPr lang="en-IN"/>
          </a:p>
        </p:txBody>
      </p:sp>
    </p:spTree>
    <p:extLst>
      <p:ext uri="{BB962C8B-B14F-4D97-AF65-F5344CB8AC3E}">
        <p14:creationId xmlns:p14="http://schemas.microsoft.com/office/powerpoint/2010/main" val="24305893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527CC05-70A1-466D-9952-E13E11E66035}" type="datetimeFigureOut">
              <a:rPr lang="en-IN" smtClean="0"/>
              <a:t>27-06-2023</a:t>
            </a:fld>
            <a:endParaRPr lang="en-IN"/>
          </a:p>
        </p:txBody>
      </p:sp>
      <p:sp>
        <p:nvSpPr>
          <p:cNvPr id="5" name="Footer Placeholder 4"/>
          <p:cNvSpPr>
            <a:spLocks noGrp="1"/>
          </p:cNvSpPr>
          <p:nvPr>
            <p:ph type="ftr" sz="quarter" idx="11"/>
          </p:nvPr>
        </p:nvSpPr>
        <p:spPr/>
        <p:txBody>
          <a:bodyPr/>
          <a:lstStyle/>
          <a:p>
            <a:endParaRPr lang="en-IN"/>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53E91678-76E7-4B97-A2FF-0C57A626CF3E}" type="slidenum">
              <a:rPr lang="en-IN" smtClean="0"/>
              <a:t>‹#›</a:t>
            </a:fld>
            <a:endParaRPr lang="en-IN"/>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8709068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C527CC05-70A1-466D-9952-E13E11E66035}" type="datetimeFigureOut">
              <a:rPr lang="en-IN" smtClean="0"/>
              <a:t>27-06-2023</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53E91678-76E7-4B97-A2FF-0C57A626CF3E}" type="slidenum">
              <a:rPr lang="en-IN" smtClean="0"/>
              <a:t>‹#›</a:t>
            </a:fld>
            <a:endParaRPr lang="en-IN"/>
          </a:p>
        </p:txBody>
      </p:sp>
    </p:spTree>
    <p:extLst>
      <p:ext uri="{BB962C8B-B14F-4D97-AF65-F5344CB8AC3E}">
        <p14:creationId xmlns:p14="http://schemas.microsoft.com/office/powerpoint/2010/main" val="121424694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C527CC05-70A1-466D-9952-E13E11E66035}" type="datetimeFigureOut">
              <a:rPr lang="en-IN" smtClean="0"/>
              <a:t>27-06-2023</a:t>
            </a:fld>
            <a:endParaRPr lang="en-IN"/>
          </a:p>
        </p:txBody>
      </p:sp>
      <p:sp>
        <p:nvSpPr>
          <p:cNvPr id="6" name="Footer Placeholder 5"/>
          <p:cNvSpPr>
            <a:spLocks noGrp="1"/>
          </p:cNvSpPr>
          <p:nvPr>
            <p:ph type="ftr" sz="quarter" idx="11"/>
          </p:nvPr>
        </p:nvSpPr>
        <p:spPr/>
        <p:txBody>
          <a:bodyPr/>
          <a:lstStyle/>
          <a:p>
            <a:endParaRPr lang="en-IN"/>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53E91678-76E7-4B97-A2FF-0C57A626CF3E}" type="slidenum">
              <a:rPr lang="en-IN" smtClean="0"/>
              <a:t>‹#›</a:t>
            </a:fld>
            <a:endParaRPr lang="en-IN"/>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5352183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C527CC05-70A1-466D-9952-E13E11E66035}" type="datetimeFigureOut">
              <a:rPr lang="en-IN" smtClean="0"/>
              <a:t>27-06-2023</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53E91678-76E7-4B97-A2FF-0C57A626CF3E}" type="slidenum">
              <a:rPr lang="en-IN" smtClean="0"/>
              <a:t>‹#›</a:t>
            </a:fld>
            <a:endParaRPr lang="en-IN"/>
          </a:p>
        </p:txBody>
      </p:sp>
    </p:spTree>
    <p:extLst>
      <p:ext uri="{BB962C8B-B14F-4D97-AF65-F5344CB8AC3E}">
        <p14:creationId xmlns:p14="http://schemas.microsoft.com/office/powerpoint/2010/main" val="41844715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527CC05-70A1-466D-9952-E13E11E66035}" type="datetimeFigureOut">
              <a:rPr lang="en-IN" smtClean="0"/>
              <a:t>27-06-2023</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53E91678-76E7-4B97-A2FF-0C57A626CF3E}" type="slidenum">
              <a:rPr lang="en-IN" smtClean="0"/>
              <a:t>‹#›</a:t>
            </a:fld>
            <a:endParaRPr lang="en-IN"/>
          </a:p>
        </p:txBody>
      </p:sp>
    </p:spTree>
    <p:extLst>
      <p:ext uri="{BB962C8B-B14F-4D97-AF65-F5344CB8AC3E}">
        <p14:creationId xmlns:p14="http://schemas.microsoft.com/office/powerpoint/2010/main" val="357464880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527CC05-70A1-466D-9952-E13E11E66035}" type="datetimeFigureOut">
              <a:rPr lang="en-IN" smtClean="0"/>
              <a:t>27-06-2023</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53E91678-76E7-4B97-A2FF-0C57A626CF3E}" type="slidenum">
              <a:rPr lang="en-IN" smtClean="0"/>
              <a:t>‹#›</a:t>
            </a:fld>
            <a:endParaRPr lang="en-IN"/>
          </a:p>
        </p:txBody>
      </p:sp>
    </p:spTree>
    <p:extLst>
      <p:ext uri="{BB962C8B-B14F-4D97-AF65-F5344CB8AC3E}">
        <p14:creationId xmlns:p14="http://schemas.microsoft.com/office/powerpoint/2010/main" val="20974812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527CC05-70A1-466D-9952-E13E11E66035}" type="datetimeFigureOut">
              <a:rPr lang="en-IN" smtClean="0"/>
              <a:t>27-06-2023</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53E91678-76E7-4B97-A2FF-0C57A626CF3E}" type="slidenum">
              <a:rPr lang="en-IN" smtClean="0"/>
              <a:t>‹#›</a:t>
            </a:fld>
            <a:endParaRPr lang="en-IN"/>
          </a:p>
        </p:txBody>
      </p:sp>
    </p:spTree>
    <p:extLst>
      <p:ext uri="{BB962C8B-B14F-4D97-AF65-F5344CB8AC3E}">
        <p14:creationId xmlns:p14="http://schemas.microsoft.com/office/powerpoint/2010/main" val="1763178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527CC05-70A1-466D-9952-E13E11E66035}" type="datetimeFigureOut">
              <a:rPr lang="en-IN" smtClean="0"/>
              <a:t>27-06-2023</a:t>
            </a:fld>
            <a:endParaRPr lang="en-IN"/>
          </a:p>
        </p:txBody>
      </p:sp>
      <p:sp>
        <p:nvSpPr>
          <p:cNvPr id="5" name="Footer Placeholder 4"/>
          <p:cNvSpPr>
            <a:spLocks noGrp="1"/>
          </p:cNvSpPr>
          <p:nvPr>
            <p:ph type="ftr" sz="quarter" idx="11"/>
          </p:nvPr>
        </p:nvSpPr>
        <p:spPr/>
        <p:txBody>
          <a:bodyPr/>
          <a:lstStyle/>
          <a:p>
            <a:endParaRPr lang="en-IN"/>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53E91678-76E7-4B97-A2FF-0C57A626CF3E}" type="slidenum">
              <a:rPr lang="en-IN" smtClean="0"/>
              <a:t>‹#›</a:t>
            </a:fld>
            <a:endParaRPr lang="en-IN"/>
          </a:p>
        </p:txBody>
      </p:sp>
    </p:spTree>
    <p:extLst>
      <p:ext uri="{BB962C8B-B14F-4D97-AF65-F5344CB8AC3E}">
        <p14:creationId xmlns:p14="http://schemas.microsoft.com/office/powerpoint/2010/main" val="31926731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527CC05-70A1-466D-9952-E13E11E66035}" type="datetimeFigureOut">
              <a:rPr lang="en-IN" smtClean="0"/>
              <a:t>27-06-2023</a:t>
            </a:fld>
            <a:endParaRPr lang="en-IN"/>
          </a:p>
        </p:txBody>
      </p:sp>
      <p:sp>
        <p:nvSpPr>
          <p:cNvPr id="6" name="Footer Placeholder 5"/>
          <p:cNvSpPr>
            <a:spLocks noGrp="1"/>
          </p:cNvSpPr>
          <p:nvPr>
            <p:ph type="ftr" sz="quarter" idx="11"/>
          </p:nvPr>
        </p:nvSpPr>
        <p:spPr/>
        <p:txBody>
          <a:bodyPr/>
          <a:lstStyle/>
          <a:p>
            <a:endParaRPr lang="en-IN"/>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53E91678-76E7-4B97-A2FF-0C57A626CF3E}" type="slidenum">
              <a:rPr lang="en-IN" smtClean="0"/>
              <a:t>‹#›</a:t>
            </a:fld>
            <a:endParaRPr lang="en-IN"/>
          </a:p>
        </p:txBody>
      </p:sp>
    </p:spTree>
    <p:extLst>
      <p:ext uri="{BB962C8B-B14F-4D97-AF65-F5344CB8AC3E}">
        <p14:creationId xmlns:p14="http://schemas.microsoft.com/office/powerpoint/2010/main" val="552105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527CC05-70A1-466D-9952-E13E11E66035}" type="datetimeFigureOut">
              <a:rPr lang="en-IN" smtClean="0"/>
              <a:t>27-06-2023</a:t>
            </a:fld>
            <a:endParaRPr lang="en-IN"/>
          </a:p>
        </p:txBody>
      </p:sp>
      <p:sp>
        <p:nvSpPr>
          <p:cNvPr id="8" name="Footer Placeholder 7"/>
          <p:cNvSpPr>
            <a:spLocks noGrp="1"/>
          </p:cNvSpPr>
          <p:nvPr>
            <p:ph type="ftr" sz="quarter" idx="11"/>
          </p:nvPr>
        </p:nvSpPr>
        <p:spPr/>
        <p:txBody>
          <a:bodyPr/>
          <a:lstStyle/>
          <a:p>
            <a:endParaRPr lang="en-IN"/>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53E91678-76E7-4B97-A2FF-0C57A626CF3E}" type="slidenum">
              <a:rPr lang="en-IN" smtClean="0"/>
              <a:t>‹#›</a:t>
            </a:fld>
            <a:endParaRPr lang="en-IN"/>
          </a:p>
        </p:txBody>
      </p:sp>
    </p:spTree>
    <p:extLst>
      <p:ext uri="{BB962C8B-B14F-4D97-AF65-F5344CB8AC3E}">
        <p14:creationId xmlns:p14="http://schemas.microsoft.com/office/powerpoint/2010/main" val="202230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527CC05-70A1-466D-9952-E13E11E66035}" type="datetimeFigureOut">
              <a:rPr lang="en-IN" smtClean="0"/>
              <a:t>27-06-2023</a:t>
            </a:fld>
            <a:endParaRPr lang="en-IN"/>
          </a:p>
        </p:txBody>
      </p:sp>
      <p:sp>
        <p:nvSpPr>
          <p:cNvPr id="4" name="Footer Placeholder 3"/>
          <p:cNvSpPr>
            <a:spLocks noGrp="1"/>
          </p:cNvSpPr>
          <p:nvPr>
            <p:ph type="ftr" sz="quarter" idx="11"/>
          </p:nvPr>
        </p:nvSpPr>
        <p:spPr/>
        <p:txBody>
          <a:bodyPr/>
          <a:lstStyle/>
          <a:p>
            <a:endParaRPr lang="en-IN"/>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53E91678-76E7-4B97-A2FF-0C57A626CF3E}" type="slidenum">
              <a:rPr lang="en-IN" smtClean="0"/>
              <a:t>‹#›</a:t>
            </a:fld>
            <a:endParaRPr lang="en-IN"/>
          </a:p>
        </p:txBody>
      </p:sp>
    </p:spTree>
    <p:extLst>
      <p:ext uri="{BB962C8B-B14F-4D97-AF65-F5344CB8AC3E}">
        <p14:creationId xmlns:p14="http://schemas.microsoft.com/office/powerpoint/2010/main" val="21581294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527CC05-70A1-466D-9952-E13E11E66035}" type="datetimeFigureOut">
              <a:rPr lang="en-IN" smtClean="0"/>
              <a:t>27-06-2023</a:t>
            </a:fld>
            <a:endParaRPr lang="en-IN"/>
          </a:p>
        </p:txBody>
      </p:sp>
      <p:sp>
        <p:nvSpPr>
          <p:cNvPr id="3" name="Footer Placeholder 2"/>
          <p:cNvSpPr>
            <a:spLocks noGrp="1"/>
          </p:cNvSpPr>
          <p:nvPr>
            <p:ph type="ftr" sz="quarter" idx="11"/>
          </p:nvPr>
        </p:nvSpPr>
        <p:spPr/>
        <p:txBody>
          <a:bodyPr/>
          <a:lstStyle/>
          <a:p>
            <a:endParaRPr lang="en-IN"/>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53E91678-76E7-4B97-A2FF-0C57A626CF3E}" type="slidenum">
              <a:rPr lang="en-IN" smtClean="0"/>
              <a:t>‹#›</a:t>
            </a:fld>
            <a:endParaRPr lang="en-IN"/>
          </a:p>
        </p:txBody>
      </p:sp>
    </p:spTree>
    <p:extLst>
      <p:ext uri="{BB962C8B-B14F-4D97-AF65-F5344CB8AC3E}">
        <p14:creationId xmlns:p14="http://schemas.microsoft.com/office/powerpoint/2010/main" val="18884259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527CC05-70A1-466D-9952-E13E11E66035}" type="datetimeFigureOut">
              <a:rPr lang="en-IN" smtClean="0"/>
              <a:t>27-06-2023</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53E91678-76E7-4B97-A2FF-0C57A626CF3E}" type="slidenum">
              <a:rPr lang="en-IN" smtClean="0"/>
              <a:t>‹#›</a:t>
            </a:fld>
            <a:endParaRPr lang="en-IN"/>
          </a:p>
        </p:txBody>
      </p:sp>
    </p:spTree>
    <p:extLst>
      <p:ext uri="{BB962C8B-B14F-4D97-AF65-F5344CB8AC3E}">
        <p14:creationId xmlns:p14="http://schemas.microsoft.com/office/powerpoint/2010/main" val="17588516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527CC05-70A1-466D-9952-E13E11E66035}" type="datetimeFigureOut">
              <a:rPr lang="en-IN" smtClean="0"/>
              <a:t>27-06-2023</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53E91678-76E7-4B97-A2FF-0C57A626CF3E}" type="slidenum">
              <a:rPr lang="en-IN" smtClean="0"/>
              <a:t>‹#›</a:t>
            </a:fld>
            <a:endParaRPr lang="en-IN"/>
          </a:p>
        </p:txBody>
      </p:sp>
    </p:spTree>
    <p:extLst>
      <p:ext uri="{BB962C8B-B14F-4D97-AF65-F5344CB8AC3E}">
        <p14:creationId xmlns:p14="http://schemas.microsoft.com/office/powerpoint/2010/main" val="4919197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C527CC05-70A1-466D-9952-E13E11E66035}" type="datetimeFigureOut">
              <a:rPr lang="en-IN" smtClean="0"/>
              <a:t>27-06-2023</a:t>
            </a:fld>
            <a:endParaRPr lang="en-IN"/>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53E91678-76E7-4B97-A2FF-0C57A626CF3E}" type="slidenum">
              <a:rPr lang="en-IN" smtClean="0"/>
              <a:t>‹#›</a:t>
            </a:fld>
            <a:endParaRPr lang="en-IN"/>
          </a:p>
        </p:txBody>
      </p:sp>
    </p:spTree>
    <p:extLst>
      <p:ext uri="{BB962C8B-B14F-4D97-AF65-F5344CB8AC3E}">
        <p14:creationId xmlns:p14="http://schemas.microsoft.com/office/powerpoint/2010/main" val="286772722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19B1D36-A362-6598-FCD5-C6CB5722D64B}"/>
              </a:ext>
            </a:extLst>
          </p:cNvPr>
          <p:cNvSpPr>
            <a:spLocks noGrp="1"/>
          </p:cNvSpPr>
          <p:nvPr>
            <p:ph type="ctrTitle"/>
          </p:nvPr>
        </p:nvSpPr>
        <p:spPr>
          <a:xfrm>
            <a:off x="1984548" y="2142309"/>
            <a:ext cx="9369771" cy="1074620"/>
          </a:xfrm>
        </p:spPr>
        <p:txBody>
          <a:bodyPr>
            <a:normAutofit/>
          </a:bodyPr>
          <a:lstStyle/>
          <a:p>
            <a:r>
              <a:rPr lang="en-IN" sz="2800" dirty="0">
                <a:ln w="0"/>
                <a:solidFill>
                  <a:srgbClr val="02AE2B"/>
                </a:solidFill>
                <a:effectLst>
                  <a:glow rad="63500">
                    <a:schemeClr val="accent2">
                      <a:satMod val="175000"/>
                      <a:alpha val="40000"/>
                    </a:schemeClr>
                  </a:glow>
                </a:effectLst>
                <a:ea typeface="Calibri" panose="020F0502020204030204" pitchFamily="34" charset="0"/>
              </a:rPr>
              <a:t>Plant Disease Detection and Classification with Pesticides Suggestions For E-Agriculture Application</a:t>
            </a:r>
            <a:endParaRPr lang="en-IN" sz="6000" dirty="0">
              <a:ln w="0"/>
              <a:solidFill>
                <a:srgbClr val="02AE2B"/>
              </a:solidFill>
              <a:effectLst>
                <a:glow rad="63500">
                  <a:schemeClr val="accent2">
                    <a:satMod val="175000"/>
                    <a:alpha val="40000"/>
                  </a:schemeClr>
                </a:glow>
              </a:effectLst>
            </a:endParaRPr>
          </a:p>
        </p:txBody>
      </p:sp>
      <p:sp>
        <p:nvSpPr>
          <p:cNvPr id="3" name="Subtitle 2">
            <a:extLst>
              <a:ext uri="{FF2B5EF4-FFF2-40B4-BE49-F238E27FC236}">
                <a16:creationId xmlns:a16="http://schemas.microsoft.com/office/drawing/2014/main" xmlns="" id="{1CD1A7BC-E411-E3C5-3BE9-DFCBA4D54914}"/>
              </a:ext>
            </a:extLst>
          </p:cNvPr>
          <p:cNvSpPr>
            <a:spLocks noGrp="1"/>
          </p:cNvSpPr>
          <p:nvPr>
            <p:ph type="subTitle" idx="1"/>
          </p:nvPr>
        </p:nvSpPr>
        <p:spPr>
          <a:xfrm>
            <a:off x="7419703" y="4735930"/>
            <a:ext cx="4242986" cy="1717121"/>
          </a:xfrm>
        </p:spPr>
        <p:txBody>
          <a:bodyPr>
            <a:noAutofit/>
          </a:bodyPr>
          <a:lstStyle/>
          <a:p>
            <a:r>
              <a:rPr lang="en-IN" sz="2000" b="1" dirty="0">
                <a:ln w="13462">
                  <a:solidFill>
                    <a:schemeClr val="bg1"/>
                  </a:solidFill>
                  <a:prstDash val="solid"/>
                </a:ln>
                <a:solidFill>
                  <a:schemeClr val="tx1">
                    <a:lumMod val="85000"/>
                    <a:lumOff val="15000"/>
                  </a:schemeClr>
                </a:solidFill>
                <a:effectLst>
                  <a:outerShdw blurRad="50800" dist="38100" dir="2700000" algn="tl" rotWithShape="0">
                    <a:prstClr val="black">
                      <a:alpha val="40000"/>
                    </a:prstClr>
                  </a:outerShdw>
                </a:effectLst>
              </a:rPr>
              <a:t>By</a:t>
            </a:r>
          </a:p>
          <a:p>
            <a:r>
              <a:rPr lang="en-IN" sz="2000" b="1" dirty="0">
                <a:ln w="13462">
                  <a:solidFill>
                    <a:schemeClr val="bg1"/>
                  </a:solidFill>
                  <a:prstDash val="solid"/>
                </a:ln>
                <a:solidFill>
                  <a:schemeClr val="tx1">
                    <a:lumMod val="85000"/>
                    <a:lumOff val="15000"/>
                  </a:schemeClr>
                </a:solidFill>
                <a:effectLst>
                  <a:outerShdw blurRad="50800" dist="38100" dir="2700000" algn="tl" rotWithShape="0">
                    <a:prstClr val="black">
                      <a:alpha val="40000"/>
                    </a:prstClr>
                  </a:outerShdw>
                </a:effectLst>
              </a:rPr>
              <a:t>V. Retesh Kumar (19RA1A0530)</a:t>
            </a:r>
          </a:p>
          <a:p>
            <a:r>
              <a:rPr lang="en-IN" sz="2000" b="1" dirty="0">
                <a:ln w="13462">
                  <a:solidFill>
                    <a:schemeClr val="bg1"/>
                  </a:solidFill>
                  <a:prstDash val="solid"/>
                </a:ln>
                <a:solidFill>
                  <a:schemeClr val="tx1">
                    <a:lumMod val="85000"/>
                    <a:lumOff val="15000"/>
                  </a:schemeClr>
                </a:solidFill>
                <a:effectLst>
                  <a:outerShdw blurRad="50800" dist="38100" dir="2700000" algn="tl" rotWithShape="0">
                    <a:prstClr val="black">
                      <a:alpha val="40000"/>
                    </a:prstClr>
                  </a:outerShdw>
                </a:effectLst>
              </a:rPr>
              <a:t>L.V.N.S. Goutham (</a:t>
            </a:r>
            <a:r>
              <a:rPr lang="en-IN" sz="2000" b="1" dirty="0" smtClean="0">
                <a:ln w="13462">
                  <a:solidFill>
                    <a:schemeClr val="bg1"/>
                  </a:solidFill>
                  <a:prstDash val="solid"/>
                </a:ln>
                <a:solidFill>
                  <a:schemeClr val="tx1">
                    <a:lumMod val="85000"/>
                    <a:lumOff val="15000"/>
                  </a:schemeClr>
                </a:solidFill>
                <a:effectLst>
                  <a:outerShdw blurRad="50800" dist="38100" dir="2700000" algn="tl" rotWithShape="0">
                    <a:prstClr val="black">
                      <a:alpha val="40000"/>
                    </a:prstClr>
                  </a:outerShdw>
                </a:effectLst>
              </a:rPr>
              <a:t>19RA1A0550)</a:t>
            </a:r>
            <a:endParaRPr lang="en-IN" sz="2000" b="1" dirty="0">
              <a:ln w="13462">
                <a:solidFill>
                  <a:schemeClr val="bg1"/>
                </a:solidFill>
                <a:prstDash val="solid"/>
              </a:ln>
              <a:solidFill>
                <a:schemeClr val="tx1">
                  <a:lumMod val="85000"/>
                  <a:lumOff val="15000"/>
                </a:schemeClr>
              </a:solidFill>
              <a:effectLst>
                <a:outerShdw blurRad="50800" dist="38100" dir="2700000" algn="tl" rotWithShape="0">
                  <a:prstClr val="black">
                    <a:alpha val="40000"/>
                  </a:prstClr>
                </a:outerShdw>
              </a:effectLst>
            </a:endParaRPr>
          </a:p>
          <a:p>
            <a:r>
              <a:rPr lang="en-IN" sz="2000" b="1" dirty="0">
                <a:ln w="13462">
                  <a:solidFill>
                    <a:schemeClr val="bg1"/>
                  </a:solidFill>
                  <a:prstDash val="solid"/>
                </a:ln>
                <a:solidFill>
                  <a:schemeClr val="tx1">
                    <a:lumMod val="85000"/>
                    <a:lumOff val="15000"/>
                  </a:schemeClr>
                </a:solidFill>
                <a:effectLst>
                  <a:outerShdw blurRad="50800" dist="38100" dir="2700000" algn="tl" rotWithShape="0">
                    <a:prstClr val="black">
                      <a:alpha val="40000"/>
                    </a:prstClr>
                  </a:outerShdw>
                </a:effectLst>
              </a:rPr>
              <a:t>V. Yuva raj (20RA5A0510)</a:t>
            </a:r>
          </a:p>
        </p:txBody>
      </p:sp>
      <p:sp>
        <p:nvSpPr>
          <p:cNvPr id="4" name="TextBox 3">
            <a:extLst>
              <a:ext uri="{FF2B5EF4-FFF2-40B4-BE49-F238E27FC236}">
                <a16:creationId xmlns:a16="http://schemas.microsoft.com/office/drawing/2014/main" xmlns="" id="{20D491D4-43B3-6299-3CEA-6439DF13085D}"/>
              </a:ext>
            </a:extLst>
          </p:cNvPr>
          <p:cNvSpPr txBox="1"/>
          <p:nvPr/>
        </p:nvSpPr>
        <p:spPr>
          <a:xfrm>
            <a:off x="4103041" y="3854752"/>
            <a:ext cx="5822288" cy="400110"/>
          </a:xfrm>
          <a:prstGeom prst="rect">
            <a:avLst/>
          </a:prstGeom>
          <a:noFill/>
        </p:spPr>
        <p:txBody>
          <a:bodyPr wrap="square" rtlCol="0">
            <a:spAutoFit/>
          </a:bodyPr>
          <a:lstStyle/>
          <a:p>
            <a:r>
              <a:rPr lang="en-IN" sz="2000" b="1" dirty="0">
                <a:ln w="0"/>
                <a:solidFill>
                  <a:schemeClr val="accent3">
                    <a:lumMod val="50000"/>
                  </a:schemeClr>
                </a:solidFill>
              </a:rPr>
              <a:t>Under the guidance </a:t>
            </a:r>
            <a:r>
              <a:rPr lang="en-IN" sz="2000" b="1" dirty="0" smtClean="0">
                <a:ln w="0"/>
                <a:solidFill>
                  <a:schemeClr val="accent3">
                    <a:lumMod val="50000"/>
                  </a:schemeClr>
                </a:solidFill>
              </a:rPr>
              <a:t>of : Dr </a:t>
            </a:r>
            <a:r>
              <a:rPr lang="en-IN" sz="2000" b="1" dirty="0">
                <a:ln w="0"/>
                <a:solidFill>
                  <a:schemeClr val="accent3">
                    <a:lumMod val="50000"/>
                  </a:schemeClr>
                </a:solidFill>
              </a:rPr>
              <a:t>. J. </a:t>
            </a:r>
            <a:r>
              <a:rPr lang="en-IN" sz="2000" b="1" dirty="0" smtClean="0">
                <a:ln w="0"/>
                <a:solidFill>
                  <a:schemeClr val="accent3">
                    <a:lumMod val="50000"/>
                  </a:schemeClr>
                </a:solidFill>
              </a:rPr>
              <a:t>Srikanth</a:t>
            </a:r>
          </a:p>
        </p:txBody>
      </p:sp>
      <p:grpSp>
        <p:nvGrpSpPr>
          <p:cNvPr id="5" name="Group 4">
            <a:extLst>
              <a:ext uri="{FF2B5EF4-FFF2-40B4-BE49-F238E27FC236}">
                <a16:creationId xmlns:a16="http://schemas.microsoft.com/office/drawing/2014/main" xmlns="" id="{15FB8BD0-B24A-0AF1-7F87-64FBF67E889A}"/>
              </a:ext>
            </a:extLst>
          </p:cNvPr>
          <p:cNvGrpSpPr/>
          <p:nvPr/>
        </p:nvGrpSpPr>
        <p:grpSpPr>
          <a:xfrm>
            <a:off x="2589213" y="438452"/>
            <a:ext cx="7500673" cy="1248839"/>
            <a:chOff x="0" y="0"/>
            <a:chExt cx="5379720" cy="720725"/>
          </a:xfrm>
        </p:grpSpPr>
        <p:pic>
          <p:nvPicPr>
            <p:cNvPr id="6" name="Picture 5">
              <a:extLst>
                <a:ext uri="{FF2B5EF4-FFF2-40B4-BE49-F238E27FC236}">
                  <a16:creationId xmlns:a16="http://schemas.microsoft.com/office/drawing/2014/main" xmlns="" id="{F0F373FB-E217-938A-199A-933DF6A102E0}"/>
                </a:ext>
              </a:extLst>
            </p:cNvPr>
            <p:cNvPicPr/>
            <p:nvPr/>
          </p:nvPicPr>
          <p:blipFill>
            <a:blip r:embed="rId2"/>
            <a:stretch>
              <a:fillRect/>
            </a:stretch>
          </p:blipFill>
          <p:spPr>
            <a:xfrm>
              <a:off x="0" y="0"/>
              <a:ext cx="856488" cy="720725"/>
            </a:xfrm>
            <a:prstGeom prst="rect">
              <a:avLst/>
            </a:prstGeom>
          </p:spPr>
        </p:pic>
        <p:pic>
          <p:nvPicPr>
            <p:cNvPr id="7" name="Picture 6">
              <a:extLst>
                <a:ext uri="{FF2B5EF4-FFF2-40B4-BE49-F238E27FC236}">
                  <a16:creationId xmlns:a16="http://schemas.microsoft.com/office/drawing/2014/main" xmlns="" id="{E71D4173-F832-D963-D48E-ABB8D4CF5F55}"/>
                </a:ext>
              </a:extLst>
            </p:cNvPr>
            <p:cNvPicPr/>
            <p:nvPr/>
          </p:nvPicPr>
          <p:blipFill>
            <a:blip r:embed="rId3"/>
            <a:stretch>
              <a:fillRect/>
            </a:stretch>
          </p:blipFill>
          <p:spPr>
            <a:xfrm>
              <a:off x="967740" y="135585"/>
              <a:ext cx="4411980" cy="437312"/>
            </a:xfrm>
            <a:prstGeom prst="rect">
              <a:avLst/>
            </a:prstGeom>
          </p:spPr>
        </p:pic>
      </p:grpSp>
    </p:spTree>
    <p:extLst>
      <p:ext uri="{BB962C8B-B14F-4D97-AF65-F5344CB8AC3E}">
        <p14:creationId xmlns:p14="http://schemas.microsoft.com/office/powerpoint/2010/main" val="34569521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D851B01E-100A-27D8-BB75-7633D00667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1418" y="374650"/>
            <a:ext cx="9074531" cy="5922455"/>
          </a:xfrm>
          <a:prstGeom prst="rect">
            <a:avLst/>
          </a:prstGeom>
        </p:spPr>
      </p:pic>
    </p:spTree>
    <p:extLst>
      <p:ext uri="{BB962C8B-B14F-4D97-AF65-F5344CB8AC3E}">
        <p14:creationId xmlns:p14="http://schemas.microsoft.com/office/powerpoint/2010/main" val="68748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950E4BD-6EC1-B9DB-5056-A29E33CDDECB}"/>
              </a:ext>
            </a:extLst>
          </p:cNvPr>
          <p:cNvSpPr>
            <a:spLocks noGrp="1"/>
          </p:cNvSpPr>
          <p:nvPr>
            <p:ph type="title"/>
          </p:nvPr>
        </p:nvSpPr>
        <p:spPr>
          <a:xfrm>
            <a:off x="2344731" y="1107436"/>
            <a:ext cx="8911687" cy="695239"/>
          </a:xfrm>
        </p:spPr>
        <p:txBody>
          <a:bodyPr>
            <a:normAutofit/>
          </a:bodyPr>
          <a:lstStyle/>
          <a:p>
            <a:r>
              <a:rPr lang="en-IN" sz="3400" dirty="0">
                <a:latin typeface="Algerian" panose="04020705040A02060702" pitchFamily="82" charset="0"/>
              </a:rPr>
              <a:t>ADVANTAGES OF PROPOSED SYSTEM</a:t>
            </a:r>
          </a:p>
        </p:txBody>
      </p:sp>
      <p:sp>
        <p:nvSpPr>
          <p:cNvPr id="3" name="Content Placeholder 2">
            <a:extLst>
              <a:ext uri="{FF2B5EF4-FFF2-40B4-BE49-F238E27FC236}">
                <a16:creationId xmlns:a16="http://schemas.microsoft.com/office/drawing/2014/main" xmlns="" id="{D624EFB6-95B1-4448-E324-33BB2EADCCC7}"/>
              </a:ext>
            </a:extLst>
          </p:cNvPr>
          <p:cNvSpPr>
            <a:spLocks noGrp="1"/>
          </p:cNvSpPr>
          <p:nvPr>
            <p:ph idx="1"/>
          </p:nvPr>
        </p:nvSpPr>
        <p:spPr>
          <a:xfrm>
            <a:off x="2344731" y="2434045"/>
            <a:ext cx="8915400" cy="3483430"/>
          </a:xfrm>
        </p:spPr>
        <p:txBody>
          <a:bodyPr>
            <a:noAutofit/>
          </a:bodyPr>
          <a:lstStyle/>
          <a:p>
            <a:pPr marL="342900" lvl="0" indent="-342900" algn="just" fontAlgn="base">
              <a:spcAft>
                <a:spcPts val="1920"/>
              </a:spcAft>
              <a:buFont typeface="Wingdings" panose="05000000000000000000" pitchFamily="2" charset="2"/>
              <a:buChar char=""/>
            </a:pPr>
            <a:r>
              <a:rPr lang="en-IN" sz="2400" dirty="0">
                <a:solidFill>
                  <a:srgbClr val="444444"/>
                </a:solidFill>
                <a:effectLst/>
                <a:latin typeface="Times New Roman" panose="02020603050405020304" pitchFamily="18" charset="0"/>
                <a:ea typeface="Times New Roman" panose="02020603050405020304" pitchFamily="18" charset="0"/>
                <a:cs typeface="Times New Roman" panose="02020603050405020304" pitchFamily="18" charset="0"/>
              </a:rPr>
              <a:t>More Accuracy in image processing.</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fontAlgn="base">
              <a:spcAft>
                <a:spcPts val="1920"/>
              </a:spcAft>
              <a:buFont typeface="Wingdings" panose="05000000000000000000" pitchFamily="2" charset="2"/>
              <a:buChar char=""/>
            </a:pPr>
            <a:r>
              <a:rPr lang="en-IN" sz="2400" dirty="0">
                <a:solidFill>
                  <a:srgbClr val="444444"/>
                </a:solidFill>
                <a:effectLst/>
                <a:latin typeface="Times New Roman" panose="02020603050405020304" pitchFamily="18" charset="0"/>
                <a:ea typeface="Times New Roman" panose="02020603050405020304" pitchFamily="18" charset="0"/>
                <a:cs typeface="Times New Roman" panose="02020603050405020304" pitchFamily="18" charset="0"/>
              </a:rPr>
              <a:t>Increase in accuracy of results.</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fontAlgn="base">
              <a:spcAft>
                <a:spcPts val="1920"/>
              </a:spcAft>
              <a:buFont typeface="Wingdings" panose="05000000000000000000" pitchFamily="2" charset="2"/>
              <a:buChar char=""/>
            </a:pPr>
            <a:r>
              <a:rPr lang="en-IN" sz="2400" dirty="0">
                <a:solidFill>
                  <a:srgbClr val="444444"/>
                </a:solidFill>
                <a:effectLst/>
                <a:latin typeface="Times New Roman" panose="02020603050405020304" pitchFamily="18" charset="0"/>
                <a:ea typeface="Times New Roman" panose="02020603050405020304" pitchFamily="18" charset="0"/>
                <a:cs typeface="Times New Roman" panose="02020603050405020304" pitchFamily="18" charset="0"/>
              </a:rPr>
              <a:t>It requires less training data.</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fontAlgn="base">
              <a:spcAft>
                <a:spcPts val="1920"/>
              </a:spcAft>
              <a:buFont typeface="Wingdings" panose="05000000000000000000" pitchFamily="2" charset="2"/>
              <a:buChar char=""/>
            </a:pPr>
            <a:r>
              <a:rPr lang="en-IN" sz="2400" dirty="0">
                <a:solidFill>
                  <a:srgbClr val="444444"/>
                </a:solidFill>
                <a:effectLst/>
                <a:latin typeface="Times New Roman" panose="02020603050405020304" pitchFamily="18" charset="0"/>
                <a:ea typeface="Times New Roman" panose="02020603050405020304" pitchFamily="18" charset="0"/>
                <a:cs typeface="Times New Roman" panose="02020603050405020304" pitchFamily="18" charset="0"/>
              </a:rPr>
              <a:t>More data processing can be done.</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fontAlgn="base">
              <a:spcAft>
                <a:spcPts val="1920"/>
              </a:spcAft>
              <a:buFont typeface="Wingdings" panose="05000000000000000000" pitchFamily="2" charset="2"/>
              <a:buChar char=""/>
            </a:pPr>
            <a:r>
              <a:rPr lang="en-IN" sz="2400" dirty="0">
                <a:solidFill>
                  <a:srgbClr val="444444"/>
                </a:solidFill>
                <a:effectLst/>
                <a:latin typeface="Times New Roman" panose="02020603050405020304" pitchFamily="18" charset="0"/>
                <a:ea typeface="Times New Roman" panose="02020603050405020304" pitchFamily="18" charset="0"/>
                <a:cs typeface="Times New Roman" panose="02020603050405020304" pitchFamily="18" charset="0"/>
              </a:rPr>
              <a:t>Therefore, speed of execution gets decreased.</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sz="2400" dirty="0"/>
          </a:p>
        </p:txBody>
      </p:sp>
    </p:spTree>
    <p:extLst>
      <p:ext uri="{BB962C8B-B14F-4D97-AF65-F5344CB8AC3E}">
        <p14:creationId xmlns:p14="http://schemas.microsoft.com/office/powerpoint/2010/main" val="9305204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01DDA0B-8510-F6D4-023C-4A5C79D19227}"/>
              </a:ext>
            </a:extLst>
          </p:cNvPr>
          <p:cNvSpPr>
            <a:spLocks noGrp="1"/>
          </p:cNvSpPr>
          <p:nvPr>
            <p:ph type="title"/>
          </p:nvPr>
        </p:nvSpPr>
        <p:spPr>
          <a:xfrm>
            <a:off x="3585703" y="697516"/>
            <a:ext cx="5558298" cy="603799"/>
          </a:xfrm>
        </p:spPr>
        <p:txBody>
          <a:bodyPr>
            <a:noAutofit/>
          </a:bodyPr>
          <a:lstStyle/>
          <a:p>
            <a:r>
              <a:rPr lang="en-IN" sz="3400" dirty="0">
                <a:latin typeface="Algerian" panose="04020705040A02060702" pitchFamily="82" charset="0"/>
              </a:rPr>
              <a:t>SYSTEM REQUIREMENTS</a:t>
            </a:r>
          </a:p>
        </p:txBody>
      </p:sp>
      <p:sp>
        <p:nvSpPr>
          <p:cNvPr id="3" name="Content Placeholder 2">
            <a:extLst>
              <a:ext uri="{FF2B5EF4-FFF2-40B4-BE49-F238E27FC236}">
                <a16:creationId xmlns:a16="http://schemas.microsoft.com/office/drawing/2014/main" xmlns="" id="{8D695B10-D197-D7D1-CAF9-6D519298A2C3}"/>
              </a:ext>
            </a:extLst>
          </p:cNvPr>
          <p:cNvSpPr>
            <a:spLocks noGrp="1"/>
          </p:cNvSpPr>
          <p:nvPr>
            <p:ph idx="1"/>
          </p:nvPr>
        </p:nvSpPr>
        <p:spPr>
          <a:xfrm>
            <a:off x="1423850" y="2571027"/>
            <a:ext cx="10489475" cy="3777622"/>
          </a:xfrm>
        </p:spPr>
        <p:txBody>
          <a:bodyPr>
            <a:noAutofit/>
          </a:bodyPr>
          <a:lstStyle/>
          <a:p>
            <a:pPr marR="67945" algn="just">
              <a:spcAft>
                <a:spcPts val="800"/>
              </a:spcAft>
            </a:pPr>
            <a:r>
              <a:rPr lang="en-IN" sz="2200" dirty="0">
                <a:effectLst/>
                <a:latin typeface="Times New Roman" panose="02020603050405020304" pitchFamily="18" charset="0"/>
                <a:ea typeface="Calibri" panose="020F0502020204030204" pitchFamily="34" charset="0"/>
                <a:cs typeface="Times New Roman" panose="02020603050405020304" pitchFamily="18" charset="0"/>
              </a:rPr>
              <a:t>The functional requirements or the overall description documents include the product perspective and features, operating system and operating environment, graphics requirements, design constraints and user documentation.  </a:t>
            </a:r>
            <a:endParaRPr lang="en-IN" sz="22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spcAft>
                <a:spcPts val="1000"/>
              </a:spcAft>
              <a:buFont typeface="Wingdings" panose="05000000000000000000" pitchFamily="2" charset="2"/>
              <a:buChar char=""/>
            </a:pPr>
            <a:r>
              <a:rPr lang="en-IN" sz="2200" dirty="0">
                <a:effectLst/>
                <a:latin typeface="Calibri" panose="020F0502020204030204" pitchFamily="34" charset="0"/>
                <a:ea typeface="Times New Roman" panose="02020603050405020304" pitchFamily="18" charset="0"/>
                <a:cs typeface="Times New Roman" panose="02020603050405020304" pitchFamily="18" charset="0"/>
              </a:rPr>
              <a:t>Operating system             :    Windows </a:t>
            </a:r>
            <a:r>
              <a:rPr lang="en-IN" sz="2200" dirty="0" smtClean="0">
                <a:latin typeface="Calibri" panose="020F0502020204030204" pitchFamily="34" charset="0"/>
                <a:ea typeface="Times New Roman" panose="02020603050405020304" pitchFamily="18" charset="0"/>
                <a:cs typeface="Times New Roman" panose="02020603050405020304" pitchFamily="18" charset="0"/>
              </a:rPr>
              <a:t>11</a:t>
            </a:r>
            <a:endParaRPr lang="en-IN" sz="22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spcAft>
                <a:spcPts val="1000"/>
              </a:spcAft>
              <a:buFont typeface="Wingdings" panose="05000000000000000000" pitchFamily="2" charset="2"/>
              <a:buChar char=""/>
            </a:pPr>
            <a:r>
              <a:rPr lang="en-IN" sz="2200" dirty="0">
                <a:effectLst/>
                <a:latin typeface="Calibri" panose="020F0502020204030204" pitchFamily="34" charset="0"/>
                <a:ea typeface="Times New Roman" panose="02020603050405020304" pitchFamily="18" charset="0"/>
                <a:cs typeface="Times New Roman" panose="02020603050405020304" pitchFamily="18" charset="0"/>
              </a:rPr>
              <a:t>Languages                          :    Python 3</a:t>
            </a:r>
            <a:endParaRPr lang="en-IN" sz="22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spcAft>
                <a:spcPts val="1000"/>
              </a:spcAft>
              <a:buFont typeface="Wingdings" panose="05000000000000000000" pitchFamily="2" charset="2"/>
              <a:buChar char=""/>
            </a:pPr>
            <a:r>
              <a:rPr lang="en-IN" sz="2200" dirty="0">
                <a:effectLst/>
                <a:latin typeface="Calibri" panose="020F0502020204030204" pitchFamily="34" charset="0"/>
                <a:ea typeface="Times New Roman" panose="02020603050405020304" pitchFamily="18" charset="0"/>
                <a:cs typeface="Times New Roman" panose="02020603050405020304" pitchFamily="18" charset="0"/>
              </a:rPr>
              <a:t>Editor                                  :    Tickner web </a:t>
            </a:r>
            <a:r>
              <a:rPr lang="en-IN" sz="2200" dirty="0" err="1">
                <a:effectLst/>
                <a:latin typeface="Calibri" panose="020F0502020204030204" pitchFamily="34" charset="0"/>
                <a:ea typeface="Times New Roman" panose="02020603050405020304" pitchFamily="18" charset="0"/>
                <a:cs typeface="Times New Roman" panose="02020603050405020304" pitchFamily="18" charset="0"/>
              </a:rPr>
              <a:t>ui</a:t>
            </a:r>
            <a:endParaRPr lang="en-IN" sz="22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spcAft>
                <a:spcPts val="1000"/>
              </a:spcAft>
              <a:buFont typeface="Wingdings" panose="05000000000000000000" pitchFamily="2" charset="2"/>
              <a:buChar char=""/>
            </a:pPr>
            <a:r>
              <a:rPr lang="en-IN" sz="2200" dirty="0">
                <a:effectLst/>
                <a:latin typeface="Calibri" panose="020F0502020204030204" pitchFamily="34" charset="0"/>
                <a:ea typeface="Times New Roman" panose="02020603050405020304" pitchFamily="18" charset="0"/>
                <a:cs typeface="Times New Roman" panose="02020603050405020304" pitchFamily="18" charset="0"/>
              </a:rPr>
              <a:t>Tool Kit                               :    NLTK</a:t>
            </a:r>
            <a:endParaRPr lang="en-IN" sz="22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sz="2200" dirty="0"/>
          </a:p>
        </p:txBody>
      </p:sp>
      <p:sp>
        <p:nvSpPr>
          <p:cNvPr id="4" name="TextBox 3">
            <a:extLst>
              <a:ext uri="{FF2B5EF4-FFF2-40B4-BE49-F238E27FC236}">
                <a16:creationId xmlns:a16="http://schemas.microsoft.com/office/drawing/2014/main" xmlns="" id="{1ACC2176-826B-02C1-99E0-5AD420217025}"/>
              </a:ext>
            </a:extLst>
          </p:cNvPr>
          <p:cNvSpPr txBox="1"/>
          <p:nvPr/>
        </p:nvSpPr>
        <p:spPr>
          <a:xfrm>
            <a:off x="4343349" y="1705338"/>
            <a:ext cx="4043006" cy="461665"/>
          </a:xfrm>
          <a:prstGeom prst="rect">
            <a:avLst/>
          </a:prstGeom>
          <a:noFill/>
        </p:spPr>
        <p:txBody>
          <a:bodyPr wrap="square" rtlCol="0">
            <a:spAutoFit/>
          </a:bodyPr>
          <a:lstStyle/>
          <a:p>
            <a:r>
              <a:rPr lang="en-IN" sz="2400" u="sng" dirty="0"/>
              <a:t>SOFTWARE REQUIREMENTS</a:t>
            </a:r>
          </a:p>
        </p:txBody>
      </p:sp>
    </p:spTree>
    <p:extLst>
      <p:ext uri="{BB962C8B-B14F-4D97-AF65-F5344CB8AC3E}">
        <p14:creationId xmlns:p14="http://schemas.microsoft.com/office/powerpoint/2010/main" val="29801988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3AC0D54-1F3D-1545-4695-D7C69543F52D}"/>
              </a:ext>
            </a:extLst>
          </p:cNvPr>
          <p:cNvSpPr>
            <a:spLocks noGrp="1"/>
          </p:cNvSpPr>
          <p:nvPr>
            <p:ph type="title"/>
          </p:nvPr>
        </p:nvSpPr>
        <p:spPr>
          <a:xfrm>
            <a:off x="3951463" y="780864"/>
            <a:ext cx="4304264" cy="603799"/>
          </a:xfrm>
        </p:spPr>
        <p:txBody>
          <a:bodyPr>
            <a:normAutofit/>
          </a:bodyPr>
          <a:lstStyle/>
          <a:p>
            <a:r>
              <a:rPr lang="en-IN" sz="2400" u="sng" dirty="0"/>
              <a:t>HARDWARE REQUIREMENTS</a:t>
            </a:r>
          </a:p>
        </p:txBody>
      </p:sp>
      <p:sp>
        <p:nvSpPr>
          <p:cNvPr id="3" name="Content Placeholder 2">
            <a:extLst>
              <a:ext uri="{FF2B5EF4-FFF2-40B4-BE49-F238E27FC236}">
                <a16:creationId xmlns:a16="http://schemas.microsoft.com/office/drawing/2014/main" xmlns="" id="{A2173CBB-3826-070E-2346-8B0C34A461E6}"/>
              </a:ext>
            </a:extLst>
          </p:cNvPr>
          <p:cNvSpPr>
            <a:spLocks noGrp="1"/>
          </p:cNvSpPr>
          <p:nvPr>
            <p:ph idx="1"/>
          </p:nvPr>
        </p:nvSpPr>
        <p:spPr>
          <a:xfrm>
            <a:off x="2187019" y="1905000"/>
            <a:ext cx="9317593" cy="4006222"/>
          </a:xfrm>
        </p:spPr>
        <p:txBody>
          <a:bodyPr>
            <a:noAutofit/>
          </a:bodyPr>
          <a:lstStyle/>
          <a:p>
            <a:pPr marR="453390" algn="just">
              <a:spcAft>
                <a:spcPts val="800"/>
              </a:spcAft>
            </a:pPr>
            <a:r>
              <a:rPr lang="en-IN" sz="2200" dirty="0">
                <a:effectLst/>
                <a:latin typeface="Times New Roman" panose="02020603050405020304" pitchFamily="18" charset="0"/>
                <a:ea typeface="Calibri" panose="020F0502020204030204" pitchFamily="34" charset="0"/>
                <a:cs typeface="Times New Roman" panose="02020603050405020304" pitchFamily="18" charset="0"/>
              </a:rPr>
              <a:t>Minimum hardware requirements are very dependent on the particular software being developed by a given Enthought. Applications that need to store large arrays/objects in memory will require more RAM, whereas applications that need to perform numerous calculations or tasks more quickly will require a faster processor. </a:t>
            </a:r>
            <a:endParaRPr lang="en-IN" sz="22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spcAft>
                <a:spcPts val="1110"/>
              </a:spcAft>
              <a:buFont typeface="Wingdings" panose="05000000000000000000" pitchFamily="2" charset="2"/>
              <a:buChar char=""/>
              <a:tabLst>
                <a:tab pos="804545" algn="ctr"/>
                <a:tab pos="1856740" algn="ctr"/>
                <a:tab pos="2823845" algn="ctr"/>
              </a:tabLst>
            </a:pPr>
            <a:r>
              <a:rPr lang="en-IN" sz="2200" dirty="0">
                <a:effectLst/>
                <a:latin typeface="Times New Roman" panose="02020603050405020304" pitchFamily="18" charset="0"/>
                <a:ea typeface="Calibri" panose="020F0502020204030204" pitchFamily="34" charset="0"/>
                <a:cs typeface="Times New Roman" panose="02020603050405020304" pitchFamily="18" charset="0"/>
              </a:rPr>
              <a:t>Operating system	     </a:t>
            </a:r>
            <a:r>
              <a:rPr lang="en-IN" sz="2200" dirty="0" smtClean="0">
                <a:effectLst/>
                <a:latin typeface="Times New Roman" panose="02020603050405020304" pitchFamily="18" charset="0"/>
                <a:ea typeface="Calibri" panose="020F0502020204030204" pitchFamily="34" charset="0"/>
                <a:cs typeface="Times New Roman" panose="02020603050405020304" pitchFamily="18" charset="0"/>
              </a:rPr>
              <a:t>:     </a:t>
            </a:r>
            <a:r>
              <a:rPr lang="en-IN" sz="2200" dirty="0">
                <a:effectLst/>
                <a:latin typeface="Times New Roman" panose="02020603050405020304" pitchFamily="18" charset="0"/>
                <a:ea typeface="Calibri" panose="020F0502020204030204" pitchFamily="34" charset="0"/>
                <a:cs typeface="Times New Roman" panose="02020603050405020304" pitchFamily="18" charset="0"/>
              </a:rPr>
              <a:t>Windows </a:t>
            </a:r>
            <a:endParaRPr lang="en-IN" sz="22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spcAft>
                <a:spcPts val="1100"/>
              </a:spcAft>
              <a:buFont typeface="Wingdings" panose="05000000000000000000" pitchFamily="2" charset="2"/>
              <a:buChar char=""/>
              <a:tabLst>
                <a:tab pos="565785" algn="ctr"/>
                <a:tab pos="1377950" algn="ctr"/>
                <a:tab pos="1856740" algn="ctr"/>
                <a:tab pos="2821940" algn="ctr"/>
              </a:tabLst>
            </a:pPr>
            <a:r>
              <a:rPr lang="en-IN" sz="2200" dirty="0">
                <a:effectLst/>
                <a:latin typeface="Times New Roman" panose="02020603050405020304" pitchFamily="18" charset="0"/>
                <a:ea typeface="Calibri" panose="020F0502020204030204" pitchFamily="34" charset="0"/>
                <a:cs typeface="Times New Roman" panose="02020603050405020304" pitchFamily="18" charset="0"/>
              </a:rPr>
              <a:t>Processor		            </a:t>
            </a:r>
            <a:r>
              <a:rPr lang="en-IN" sz="2200" dirty="0" smtClean="0">
                <a:effectLst/>
                <a:latin typeface="Times New Roman" panose="02020603050405020304" pitchFamily="18" charset="0"/>
                <a:ea typeface="Calibri" panose="020F0502020204030204" pitchFamily="34" charset="0"/>
                <a:cs typeface="Times New Roman" panose="02020603050405020304" pitchFamily="18" charset="0"/>
              </a:rPr>
              <a:t>:     </a:t>
            </a:r>
            <a:r>
              <a:rPr lang="en-IN" sz="2200" dirty="0">
                <a:effectLst/>
                <a:latin typeface="Times New Roman" panose="02020603050405020304" pitchFamily="18" charset="0"/>
                <a:ea typeface="Calibri" panose="020F0502020204030204" pitchFamily="34" charset="0"/>
                <a:cs typeface="Times New Roman" panose="02020603050405020304" pitchFamily="18" charset="0"/>
              </a:rPr>
              <a:t>intel i5 </a:t>
            </a:r>
            <a:endParaRPr lang="en-IN" sz="22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spcAft>
                <a:spcPts val="1100"/>
              </a:spcAft>
              <a:buFont typeface="Wingdings" panose="05000000000000000000" pitchFamily="2" charset="2"/>
              <a:buChar char=""/>
              <a:tabLst>
                <a:tab pos="565785" algn="ctr"/>
                <a:tab pos="1377950" algn="ctr"/>
                <a:tab pos="1856740" algn="ctr"/>
                <a:tab pos="2821940" algn="ctr"/>
              </a:tabLst>
            </a:pPr>
            <a:r>
              <a:rPr lang="en-IN" sz="2200" dirty="0">
                <a:effectLst/>
                <a:latin typeface="Times New Roman" panose="02020603050405020304" pitchFamily="18" charset="0"/>
                <a:ea typeface="Calibri" panose="020F0502020204030204" pitchFamily="34" charset="0"/>
                <a:cs typeface="Times New Roman" panose="02020603050405020304" pitchFamily="18" charset="0"/>
              </a:rPr>
              <a:t>Ram              		          </a:t>
            </a:r>
            <a:r>
              <a:rPr lang="en-IN" sz="2200" dirty="0" smtClean="0">
                <a:effectLst/>
                <a:latin typeface="Times New Roman" panose="02020603050405020304" pitchFamily="18" charset="0"/>
                <a:ea typeface="Calibri" panose="020F0502020204030204" pitchFamily="34" charset="0"/>
                <a:cs typeface="Times New Roman" panose="02020603050405020304" pitchFamily="18" charset="0"/>
              </a:rPr>
              <a:t>:    </a:t>
            </a:r>
            <a:r>
              <a:rPr lang="en-IN" sz="2200" dirty="0">
                <a:effectLst/>
                <a:latin typeface="Times New Roman" panose="02020603050405020304" pitchFamily="18" charset="0"/>
                <a:ea typeface="Calibri" panose="020F0502020204030204" pitchFamily="34" charset="0"/>
                <a:cs typeface="Times New Roman" panose="02020603050405020304" pitchFamily="18" charset="0"/>
              </a:rPr>
              <a:t>4 GB </a:t>
            </a:r>
            <a:endParaRPr lang="en-IN" sz="22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spcAft>
                <a:spcPts val="1015"/>
              </a:spcAft>
              <a:buFont typeface="Wingdings" panose="05000000000000000000" pitchFamily="2" charset="2"/>
              <a:buChar char=""/>
              <a:tabLst>
                <a:tab pos="567690" algn="ctr"/>
                <a:tab pos="1377950" algn="ctr"/>
                <a:tab pos="1856740" algn="ctr"/>
                <a:tab pos="2828925" algn="ctr"/>
              </a:tabLst>
            </a:pPr>
            <a:r>
              <a:rPr lang="en-IN" sz="2200" dirty="0">
                <a:effectLst/>
                <a:latin typeface="Times New Roman" panose="02020603050405020304" pitchFamily="18" charset="0"/>
                <a:ea typeface="Calibri" panose="020F0502020204030204" pitchFamily="34" charset="0"/>
                <a:cs typeface="Times New Roman" panose="02020603050405020304" pitchFamily="18" charset="0"/>
              </a:rPr>
              <a:t>Hard disk   	  </a:t>
            </a:r>
            <a:r>
              <a:rPr lang="en-IN" sz="2200" dirty="0" smtClean="0">
                <a:effectLst/>
                <a:latin typeface="Times New Roman" panose="02020603050405020304" pitchFamily="18" charset="0"/>
                <a:ea typeface="Calibri" panose="020F0502020204030204" pitchFamily="34" charset="0"/>
                <a:cs typeface="Times New Roman" panose="02020603050405020304" pitchFamily="18" charset="0"/>
              </a:rPr>
              <a:t>             </a:t>
            </a:r>
            <a:r>
              <a:rPr lang="en-IN" sz="2200" dirty="0">
                <a:effectLst/>
                <a:latin typeface="Times New Roman" panose="02020603050405020304" pitchFamily="18" charset="0"/>
                <a:ea typeface="Calibri" panose="020F0502020204030204" pitchFamily="34" charset="0"/>
                <a:cs typeface="Times New Roman" panose="02020603050405020304" pitchFamily="18" charset="0"/>
              </a:rPr>
              <a:t>:    250GB </a:t>
            </a:r>
            <a:endParaRPr lang="en-IN" sz="22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sz="2200" dirty="0"/>
          </a:p>
        </p:txBody>
      </p:sp>
    </p:spTree>
    <p:extLst>
      <p:ext uri="{BB962C8B-B14F-4D97-AF65-F5344CB8AC3E}">
        <p14:creationId xmlns:p14="http://schemas.microsoft.com/office/powerpoint/2010/main" val="30784632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60C3BCE-48CE-68D0-B4B2-421FAB4858D7}"/>
              </a:ext>
            </a:extLst>
          </p:cNvPr>
          <p:cNvSpPr>
            <a:spLocks noGrp="1"/>
          </p:cNvSpPr>
          <p:nvPr>
            <p:ph type="title"/>
          </p:nvPr>
        </p:nvSpPr>
        <p:spPr>
          <a:xfrm>
            <a:off x="4539292" y="1303379"/>
            <a:ext cx="3899316" cy="682175"/>
          </a:xfrm>
        </p:spPr>
        <p:txBody>
          <a:bodyPr>
            <a:normAutofit/>
          </a:bodyPr>
          <a:lstStyle/>
          <a:p>
            <a:r>
              <a:rPr lang="en-IN" sz="3400" dirty="0">
                <a:latin typeface="Algerian" panose="04020705040A02060702" pitchFamily="82" charset="0"/>
              </a:rPr>
              <a:t>UML Diagrams</a:t>
            </a:r>
          </a:p>
        </p:txBody>
      </p:sp>
      <p:sp>
        <p:nvSpPr>
          <p:cNvPr id="3" name="Content Placeholder 2">
            <a:extLst>
              <a:ext uri="{FF2B5EF4-FFF2-40B4-BE49-F238E27FC236}">
                <a16:creationId xmlns:a16="http://schemas.microsoft.com/office/drawing/2014/main" xmlns="" id="{22C916EA-5FB5-A6A4-27A3-D1B70DB80FE7}"/>
              </a:ext>
            </a:extLst>
          </p:cNvPr>
          <p:cNvSpPr>
            <a:spLocks noGrp="1"/>
          </p:cNvSpPr>
          <p:nvPr>
            <p:ph idx="1"/>
          </p:nvPr>
        </p:nvSpPr>
        <p:spPr>
          <a:xfrm>
            <a:off x="2798218" y="2394857"/>
            <a:ext cx="8915400" cy="3777622"/>
          </a:xfrm>
        </p:spPr>
        <p:txBody>
          <a:bodyPr>
            <a:normAutofit/>
          </a:bodyPr>
          <a:lstStyle/>
          <a:p>
            <a:r>
              <a:rPr lang="en-IN" sz="2400" dirty="0"/>
              <a:t>Class Diagram</a:t>
            </a:r>
          </a:p>
          <a:p>
            <a:r>
              <a:rPr lang="en-IN" sz="2400" dirty="0"/>
              <a:t>Sequence Diagram</a:t>
            </a:r>
          </a:p>
          <a:p>
            <a:r>
              <a:rPr lang="en-IN" sz="2400" dirty="0"/>
              <a:t>Activity Diagram</a:t>
            </a:r>
          </a:p>
          <a:p>
            <a:r>
              <a:rPr lang="en-IN" sz="2400" dirty="0"/>
              <a:t>Deployment Diagram</a:t>
            </a:r>
          </a:p>
          <a:p>
            <a:r>
              <a:rPr lang="en-IN" sz="2400" dirty="0"/>
              <a:t>Use Case Diagram</a:t>
            </a:r>
          </a:p>
          <a:p>
            <a:r>
              <a:rPr lang="en-IN" sz="2400" dirty="0"/>
              <a:t>Component Diagram</a:t>
            </a:r>
          </a:p>
        </p:txBody>
      </p:sp>
    </p:spTree>
    <p:extLst>
      <p:ext uri="{BB962C8B-B14F-4D97-AF65-F5344CB8AC3E}">
        <p14:creationId xmlns:p14="http://schemas.microsoft.com/office/powerpoint/2010/main" val="21060106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5E8936D-39CF-4DA9-B00A-6EE1A16FCA92}"/>
              </a:ext>
            </a:extLst>
          </p:cNvPr>
          <p:cNvSpPr>
            <a:spLocks noGrp="1"/>
          </p:cNvSpPr>
          <p:nvPr>
            <p:ph type="title"/>
          </p:nvPr>
        </p:nvSpPr>
        <p:spPr>
          <a:xfrm>
            <a:off x="4134343" y="624110"/>
            <a:ext cx="3690310" cy="891181"/>
          </a:xfrm>
        </p:spPr>
        <p:txBody>
          <a:bodyPr>
            <a:normAutofit/>
          </a:bodyPr>
          <a:lstStyle/>
          <a:p>
            <a:r>
              <a:rPr lang="en-IN" sz="3400" dirty="0">
                <a:latin typeface="Algerian" panose="04020705040A02060702" pitchFamily="82" charset="0"/>
              </a:rPr>
              <a:t>Class Diagram</a:t>
            </a:r>
          </a:p>
        </p:txBody>
      </p:sp>
      <p:pic>
        <p:nvPicPr>
          <p:cNvPr id="3" name="image2.png">
            <a:extLst>
              <a:ext uri="{FF2B5EF4-FFF2-40B4-BE49-F238E27FC236}">
                <a16:creationId xmlns:a16="http://schemas.microsoft.com/office/drawing/2014/main" xmlns="" id="{3256215B-97C9-8461-1F57-EF65F052EC6B}"/>
              </a:ext>
            </a:extLst>
          </p:cNvPr>
          <p:cNvPicPr/>
          <p:nvPr/>
        </p:nvPicPr>
        <p:blipFill>
          <a:blip r:embed="rId2"/>
          <a:srcRect/>
          <a:stretch>
            <a:fillRect/>
          </a:stretch>
        </p:blipFill>
        <p:spPr>
          <a:xfrm>
            <a:off x="2170242" y="1905000"/>
            <a:ext cx="8306170" cy="4597137"/>
          </a:xfrm>
          <a:prstGeom prst="rect">
            <a:avLst/>
          </a:prstGeom>
          <a:ln/>
        </p:spPr>
      </p:pic>
    </p:spTree>
    <p:extLst>
      <p:ext uri="{BB962C8B-B14F-4D97-AF65-F5344CB8AC3E}">
        <p14:creationId xmlns:p14="http://schemas.microsoft.com/office/powerpoint/2010/main" val="965130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867BDC4-29DD-9CE5-098E-3E8B5B11FCBC}"/>
              </a:ext>
            </a:extLst>
          </p:cNvPr>
          <p:cNvSpPr>
            <a:spLocks noGrp="1"/>
          </p:cNvSpPr>
          <p:nvPr>
            <p:ph type="title"/>
          </p:nvPr>
        </p:nvSpPr>
        <p:spPr>
          <a:xfrm>
            <a:off x="3889713" y="532670"/>
            <a:ext cx="4797088" cy="773616"/>
          </a:xfrm>
        </p:spPr>
        <p:txBody>
          <a:bodyPr>
            <a:normAutofit/>
          </a:bodyPr>
          <a:lstStyle/>
          <a:p>
            <a:r>
              <a:rPr lang="en-IN" sz="3400" dirty="0" smtClean="0">
                <a:latin typeface="Algerian" panose="04020705040A02060702" pitchFamily="82" charset="0"/>
              </a:rPr>
              <a:t>Sequence Diagram </a:t>
            </a:r>
            <a:endParaRPr lang="en-IN" sz="3400" dirty="0">
              <a:latin typeface="Algerian" panose="04020705040A02060702" pitchFamily="82" charset="0"/>
            </a:endParaRPr>
          </a:p>
        </p:txBody>
      </p:sp>
      <p:pic>
        <p:nvPicPr>
          <p:cNvPr id="3" name="image4.png">
            <a:extLst>
              <a:ext uri="{FF2B5EF4-FFF2-40B4-BE49-F238E27FC236}">
                <a16:creationId xmlns:a16="http://schemas.microsoft.com/office/drawing/2014/main" xmlns="" id="{7AF53A10-A4A0-57E8-43CE-F5C4EC86466F}"/>
              </a:ext>
            </a:extLst>
          </p:cNvPr>
          <p:cNvPicPr/>
          <p:nvPr/>
        </p:nvPicPr>
        <p:blipFill>
          <a:blip r:embed="rId2"/>
          <a:srcRect/>
          <a:stretch>
            <a:fillRect/>
          </a:stretch>
        </p:blipFill>
        <p:spPr>
          <a:xfrm>
            <a:off x="2975312" y="1502229"/>
            <a:ext cx="6299317" cy="5078472"/>
          </a:xfrm>
          <a:prstGeom prst="rect">
            <a:avLst/>
          </a:prstGeom>
          <a:ln/>
        </p:spPr>
      </p:pic>
    </p:spTree>
    <p:extLst>
      <p:ext uri="{BB962C8B-B14F-4D97-AF65-F5344CB8AC3E}">
        <p14:creationId xmlns:p14="http://schemas.microsoft.com/office/powerpoint/2010/main" val="25945051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0856855-BA40-C861-F275-0A93DB2136E2}"/>
              </a:ext>
            </a:extLst>
          </p:cNvPr>
          <p:cNvSpPr>
            <a:spLocks noGrp="1"/>
          </p:cNvSpPr>
          <p:nvPr>
            <p:ph type="title"/>
          </p:nvPr>
        </p:nvSpPr>
        <p:spPr>
          <a:xfrm>
            <a:off x="783771" y="2436035"/>
            <a:ext cx="4598127" cy="956496"/>
          </a:xfrm>
        </p:spPr>
        <p:txBody>
          <a:bodyPr>
            <a:noAutofit/>
          </a:bodyPr>
          <a:lstStyle/>
          <a:p>
            <a:r>
              <a:rPr lang="en-IN" sz="3400" dirty="0">
                <a:latin typeface="Algerian" panose="04020705040A02060702" pitchFamily="82" charset="0"/>
              </a:rPr>
              <a:t>Activity Diagram</a:t>
            </a:r>
          </a:p>
        </p:txBody>
      </p:sp>
      <p:pic>
        <p:nvPicPr>
          <p:cNvPr id="3" name="image3.png">
            <a:extLst>
              <a:ext uri="{FF2B5EF4-FFF2-40B4-BE49-F238E27FC236}">
                <a16:creationId xmlns:a16="http://schemas.microsoft.com/office/drawing/2014/main" xmlns="" id="{91B1029A-F99B-CA92-EF85-0C24C4B25A6D}"/>
              </a:ext>
            </a:extLst>
          </p:cNvPr>
          <p:cNvPicPr/>
          <p:nvPr/>
        </p:nvPicPr>
        <p:blipFill>
          <a:blip r:embed="rId2"/>
          <a:srcRect/>
          <a:stretch>
            <a:fillRect/>
          </a:stretch>
        </p:blipFill>
        <p:spPr>
          <a:xfrm>
            <a:off x="5812972" y="319314"/>
            <a:ext cx="5839096" cy="6538686"/>
          </a:xfrm>
          <a:prstGeom prst="rect">
            <a:avLst/>
          </a:prstGeom>
          <a:ln/>
        </p:spPr>
      </p:pic>
    </p:spTree>
    <p:extLst>
      <p:ext uri="{BB962C8B-B14F-4D97-AF65-F5344CB8AC3E}">
        <p14:creationId xmlns:p14="http://schemas.microsoft.com/office/powerpoint/2010/main" val="32105150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681E2FE-1ACF-323C-AB16-3240DBF01DB3}"/>
              </a:ext>
            </a:extLst>
          </p:cNvPr>
          <p:cNvSpPr>
            <a:spLocks noGrp="1"/>
          </p:cNvSpPr>
          <p:nvPr>
            <p:ph type="title"/>
          </p:nvPr>
        </p:nvSpPr>
        <p:spPr>
          <a:xfrm>
            <a:off x="3835588" y="637173"/>
            <a:ext cx="5101098" cy="734427"/>
          </a:xfrm>
        </p:spPr>
        <p:txBody>
          <a:bodyPr>
            <a:normAutofit/>
          </a:bodyPr>
          <a:lstStyle/>
          <a:p>
            <a:r>
              <a:rPr lang="en-IN" sz="3400" dirty="0">
                <a:latin typeface="Algerian" panose="04020705040A02060702" pitchFamily="82" charset="0"/>
              </a:rPr>
              <a:t>Deployment Diagram</a:t>
            </a:r>
          </a:p>
        </p:txBody>
      </p:sp>
      <p:pic>
        <p:nvPicPr>
          <p:cNvPr id="3" name="image6.png">
            <a:extLst>
              <a:ext uri="{FF2B5EF4-FFF2-40B4-BE49-F238E27FC236}">
                <a16:creationId xmlns:a16="http://schemas.microsoft.com/office/drawing/2014/main" xmlns="" id="{FE5F8171-0AC6-A497-F0B8-50A910710A9F}"/>
              </a:ext>
            </a:extLst>
          </p:cNvPr>
          <p:cNvPicPr/>
          <p:nvPr/>
        </p:nvPicPr>
        <p:blipFill>
          <a:blip r:embed="rId2"/>
          <a:srcRect/>
          <a:stretch>
            <a:fillRect/>
          </a:stretch>
        </p:blipFill>
        <p:spPr>
          <a:xfrm>
            <a:off x="2197221" y="1658984"/>
            <a:ext cx="7991808" cy="4840476"/>
          </a:xfrm>
          <a:prstGeom prst="rect">
            <a:avLst/>
          </a:prstGeom>
          <a:ln/>
        </p:spPr>
      </p:pic>
    </p:spTree>
    <p:extLst>
      <p:ext uri="{BB962C8B-B14F-4D97-AF65-F5344CB8AC3E}">
        <p14:creationId xmlns:p14="http://schemas.microsoft.com/office/powerpoint/2010/main" val="230717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16194FC-0174-967D-0D34-EF59D4511BFA}"/>
              </a:ext>
            </a:extLst>
          </p:cNvPr>
          <p:cNvSpPr>
            <a:spLocks noGrp="1"/>
          </p:cNvSpPr>
          <p:nvPr>
            <p:ph type="title"/>
          </p:nvPr>
        </p:nvSpPr>
        <p:spPr>
          <a:xfrm>
            <a:off x="4016777" y="415104"/>
            <a:ext cx="4382642" cy="760553"/>
          </a:xfrm>
        </p:spPr>
        <p:txBody>
          <a:bodyPr>
            <a:normAutofit/>
          </a:bodyPr>
          <a:lstStyle/>
          <a:p>
            <a:r>
              <a:rPr lang="en-IN" sz="3400" dirty="0">
                <a:latin typeface="Algerian" panose="04020705040A02060702" pitchFamily="82" charset="0"/>
              </a:rPr>
              <a:t>Use Case Diagram</a:t>
            </a:r>
          </a:p>
        </p:txBody>
      </p:sp>
      <p:pic>
        <p:nvPicPr>
          <p:cNvPr id="3" name="image5.png">
            <a:extLst>
              <a:ext uri="{FF2B5EF4-FFF2-40B4-BE49-F238E27FC236}">
                <a16:creationId xmlns:a16="http://schemas.microsoft.com/office/drawing/2014/main" xmlns="" id="{2B1B09A9-338F-63EC-B69C-22B2657C8F94}"/>
              </a:ext>
            </a:extLst>
          </p:cNvPr>
          <p:cNvPicPr/>
          <p:nvPr/>
        </p:nvPicPr>
        <p:blipFill>
          <a:blip r:embed="rId2"/>
          <a:srcRect/>
          <a:stretch>
            <a:fillRect/>
          </a:stretch>
        </p:blipFill>
        <p:spPr>
          <a:xfrm>
            <a:off x="3845783" y="1319348"/>
            <a:ext cx="4724630" cy="5410930"/>
          </a:xfrm>
          <a:prstGeom prst="rect">
            <a:avLst/>
          </a:prstGeom>
          <a:ln/>
        </p:spPr>
      </p:pic>
    </p:spTree>
    <p:extLst>
      <p:ext uri="{BB962C8B-B14F-4D97-AF65-F5344CB8AC3E}">
        <p14:creationId xmlns:p14="http://schemas.microsoft.com/office/powerpoint/2010/main" val="40193502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3B8876B-FE34-43B1-9D4D-24D2FA54C343}"/>
              </a:ext>
            </a:extLst>
          </p:cNvPr>
          <p:cNvSpPr>
            <a:spLocks noGrp="1"/>
          </p:cNvSpPr>
          <p:nvPr>
            <p:ph type="title"/>
          </p:nvPr>
        </p:nvSpPr>
        <p:spPr>
          <a:xfrm>
            <a:off x="4591543" y="950681"/>
            <a:ext cx="3076355" cy="564610"/>
          </a:xfrm>
        </p:spPr>
        <p:txBody>
          <a:bodyPr>
            <a:noAutofit/>
          </a:bodyPr>
          <a:lstStyle/>
          <a:p>
            <a:r>
              <a:rPr lang="en-IN" sz="3400" dirty="0">
                <a:latin typeface="Algerian" panose="04020705040A02060702" pitchFamily="82" charset="0"/>
              </a:rPr>
              <a:t>ABSTRACT</a:t>
            </a:r>
          </a:p>
        </p:txBody>
      </p:sp>
      <p:sp>
        <p:nvSpPr>
          <p:cNvPr id="3" name="Content Placeholder 2">
            <a:extLst>
              <a:ext uri="{FF2B5EF4-FFF2-40B4-BE49-F238E27FC236}">
                <a16:creationId xmlns:a16="http://schemas.microsoft.com/office/drawing/2014/main" xmlns="" id="{017DB566-CEB6-EE19-A715-064126424F38}"/>
              </a:ext>
            </a:extLst>
          </p:cNvPr>
          <p:cNvSpPr>
            <a:spLocks noGrp="1"/>
          </p:cNvSpPr>
          <p:nvPr>
            <p:ph idx="1"/>
          </p:nvPr>
        </p:nvSpPr>
        <p:spPr>
          <a:xfrm>
            <a:off x="2014447" y="1872343"/>
            <a:ext cx="8915400" cy="3777622"/>
          </a:xfrm>
        </p:spPr>
        <p:txBody>
          <a:bodyPr>
            <a:noAutofit/>
          </a:bodyPr>
          <a:lstStyle/>
          <a:p>
            <a:r>
              <a:rPr lang="en-IN" sz="2400" dirty="0">
                <a:effectLst/>
                <a:latin typeface="Times New Roman" panose="02020603050405020304" pitchFamily="18" charset="0"/>
                <a:ea typeface="Calibri" panose="020F0502020204030204" pitchFamily="34" charset="0"/>
              </a:rPr>
              <a:t>Plant diseases are a major threat to farmers, consumers, environment and the global economy. In India alone, 14% of field crops are lost to pathogens and pests causing losses to farmers. Indiscriminate use of pesticides is also a serious health concern as many are toxic and biomagnified. These adverse effects can be avoided by early disease detection, crop surveillance and targeted treatments.</a:t>
            </a:r>
          </a:p>
          <a:p>
            <a:r>
              <a:rPr lang="en-IN" sz="2400" dirty="0">
                <a:effectLst/>
                <a:latin typeface="Times New Roman" panose="02020603050405020304" pitchFamily="18" charset="0"/>
                <a:ea typeface="Calibri" panose="020F0502020204030204" pitchFamily="34" charset="0"/>
              </a:rPr>
              <a:t>Most diseases are diagnosed by agricultural experts by examining external symptoms. However, farmers have limited access to experts. Farmers can identify diseases and get solutions with a web application by photographing affected plant </a:t>
            </a:r>
            <a:r>
              <a:rPr lang="en-IN" sz="2400" dirty="0" smtClean="0">
                <a:effectLst/>
                <a:latin typeface="Times New Roman" panose="02020603050405020304" pitchFamily="18" charset="0"/>
                <a:ea typeface="Calibri" panose="020F0502020204030204" pitchFamily="34" charset="0"/>
              </a:rPr>
              <a:t>parts.</a:t>
            </a:r>
            <a:endParaRPr lang="en-IN" sz="2400" dirty="0"/>
          </a:p>
        </p:txBody>
      </p:sp>
    </p:spTree>
    <p:extLst>
      <p:ext uri="{BB962C8B-B14F-4D97-AF65-F5344CB8AC3E}">
        <p14:creationId xmlns:p14="http://schemas.microsoft.com/office/powerpoint/2010/main" val="32078328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0E0686C-3E0C-F928-D180-C06534524F18}"/>
              </a:ext>
            </a:extLst>
          </p:cNvPr>
          <p:cNvSpPr>
            <a:spLocks noGrp="1"/>
          </p:cNvSpPr>
          <p:nvPr>
            <p:ph type="title"/>
          </p:nvPr>
        </p:nvSpPr>
        <p:spPr>
          <a:xfrm>
            <a:off x="3860022" y="545733"/>
            <a:ext cx="5114162" cy="734427"/>
          </a:xfrm>
        </p:spPr>
        <p:txBody>
          <a:bodyPr>
            <a:normAutofit/>
          </a:bodyPr>
          <a:lstStyle/>
          <a:p>
            <a:r>
              <a:rPr lang="en-IN" sz="3400" dirty="0">
                <a:latin typeface="Algerian" panose="04020705040A02060702" pitchFamily="82" charset="0"/>
              </a:rPr>
              <a:t>Component Diagram</a:t>
            </a:r>
          </a:p>
        </p:txBody>
      </p:sp>
      <p:pic>
        <p:nvPicPr>
          <p:cNvPr id="3" name="image1.png">
            <a:extLst>
              <a:ext uri="{FF2B5EF4-FFF2-40B4-BE49-F238E27FC236}">
                <a16:creationId xmlns:a16="http://schemas.microsoft.com/office/drawing/2014/main" xmlns="" id="{6742CBDE-08EB-5D24-7738-1006205216C9}"/>
              </a:ext>
            </a:extLst>
          </p:cNvPr>
          <p:cNvPicPr/>
          <p:nvPr/>
        </p:nvPicPr>
        <p:blipFill>
          <a:blip r:embed="rId2"/>
          <a:srcRect/>
          <a:stretch>
            <a:fillRect/>
          </a:stretch>
        </p:blipFill>
        <p:spPr>
          <a:xfrm>
            <a:off x="2096535" y="1554481"/>
            <a:ext cx="9072208" cy="4784318"/>
          </a:xfrm>
          <a:prstGeom prst="rect">
            <a:avLst/>
          </a:prstGeom>
          <a:ln/>
        </p:spPr>
      </p:pic>
    </p:spTree>
    <p:extLst>
      <p:ext uri="{BB962C8B-B14F-4D97-AF65-F5344CB8AC3E}">
        <p14:creationId xmlns:p14="http://schemas.microsoft.com/office/powerpoint/2010/main" val="16042500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E209DAC-DD06-98A9-C50D-A332D44B265B}"/>
              </a:ext>
            </a:extLst>
          </p:cNvPr>
          <p:cNvSpPr>
            <a:spLocks noGrp="1"/>
          </p:cNvSpPr>
          <p:nvPr>
            <p:ph type="title"/>
          </p:nvPr>
        </p:nvSpPr>
        <p:spPr>
          <a:xfrm>
            <a:off x="4565416" y="388979"/>
            <a:ext cx="3415989" cy="708301"/>
          </a:xfrm>
        </p:spPr>
        <p:txBody>
          <a:bodyPr>
            <a:normAutofit/>
          </a:bodyPr>
          <a:lstStyle/>
          <a:p>
            <a:r>
              <a:rPr lang="en-IN" sz="3400" dirty="0">
                <a:latin typeface="Algerian" panose="04020705040A02060702" pitchFamily="82" charset="0"/>
              </a:rPr>
              <a:t>Pseudocode </a:t>
            </a:r>
          </a:p>
        </p:txBody>
      </p:sp>
      <p:sp>
        <p:nvSpPr>
          <p:cNvPr id="3" name="Content Placeholder 2">
            <a:extLst>
              <a:ext uri="{FF2B5EF4-FFF2-40B4-BE49-F238E27FC236}">
                <a16:creationId xmlns:a16="http://schemas.microsoft.com/office/drawing/2014/main" xmlns="" id="{C64A4E6E-3328-7DAA-432A-8584695A8083}"/>
              </a:ext>
            </a:extLst>
          </p:cNvPr>
          <p:cNvSpPr>
            <a:spLocks noGrp="1"/>
          </p:cNvSpPr>
          <p:nvPr>
            <p:ph idx="1"/>
          </p:nvPr>
        </p:nvSpPr>
        <p:spPr>
          <a:xfrm>
            <a:off x="1227909" y="1332411"/>
            <a:ext cx="10423621" cy="4901479"/>
          </a:xfrm>
        </p:spPr>
        <p:txBody>
          <a:bodyPr>
            <a:noAutofit/>
          </a:bodyPr>
          <a:lstStyle/>
          <a:p>
            <a:pPr>
              <a:buFont typeface="Wingdings" panose="05000000000000000000" pitchFamily="2" charset="2"/>
              <a:buChar char="Ø"/>
            </a:pPr>
            <a:r>
              <a:rPr lang="en-IN" sz="2200" dirty="0"/>
              <a:t>Step:1- import necessary </a:t>
            </a:r>
            <a:r>
              <a:rPr lang="en-IN" sz="2200" dirty="0" smtClean="0"/>
              <a:t>modules </a:t>
            </a:r>
            <a:r>
              <a:rPr lang="en-IN" sz="2200" dirty="0" err="1"/>
              <a:t>tkinter</a:t>
            </a:r>
            <a:r>
              <a:rPr lang="en-IN" sz="2200" dirty="0"/>
              <a:t> mat.lib, </a:t>
            </a:r>
            <a:r>
              <a:rPr lang="en-IN" sz="2200" dirty="0" err="1"/>
              <a:t>numpy</a:t>
            </a:r>
            <a:r>
              <a:rPr lang="en-IN" sz="2200" dirty="0"/>
              <a:t>, </a:t>
            </a:r>
            <a:r>
              <a:rPr lang="en-IN" sz="2200" dirty="0" err="1" smtClean="0"/>
              <a:t>keras</a:t>
            </a:r>
            <a:endParaRPr lang="en-IN" sz="2200" dirty="0" smtClean="0"/>
          </a:p>
          <a:p>
            <a:pPr>
              <a:buFont typeface="Wingdings" panose="05000000000000000000" pitchFamily="2" charset="2"/>
              <a:buChar char="Ø"/>
            </a:pPr>
            <a:r>
              <a:rPr lang="en-IN" sz="2200" dirty="0" smtClean="0"/>
              <a:t>Step:2- create main window using </a:t>
            </a:r>
            <a:r>
              <a:rPr lang="en-IN" sz="2200" dirty="0" err="1" smtClean="0"/>
              <a:t>tkinter</a:t>
            </a:r>
            <a:r>
              <a:rPr lang="en-IN" sz="2200" dirty="0" smtClean="0"/>
              <a:t>.</a:t>
            </a:r>
          </a:p>
          <a:p>
            <a:pPr>
              <a:buFont typeface="Wingdings" panose="05000000000000000000" pitchFamily="2" charset="2"/>
              <a:buChar char="Ø"/>
            </a:pPr>
            <a:r>
              <a:rPr lang="en-IN" sz="2200" dirty="0" smtClean="0"/>
              <a:t>Step:3-</a:t>
            </a:r>
            <a:r>
              <a:rPr lang="en-US" sz="2200" dirty="0"/>
              <a:t>Define global variables to store the dataset, image labels, filename, model, and accuracy.</a:t>
            </a:r>
          </a:p>
          <a:p>
            <a:pPr>
              <a:buFont typeface="Wingdings" panose="05000000000000000000" pitchFamily="2" charset="2"/>
              <a:buChar char="Ø"/>
            </a:pPr>
            <a:r>
              <a:rPr lang="en-US" sz="2200" dirty="0"/>
              <a:t>Step 4 : Define functions to upload the dataset, process the images, train the CNN model, and predict the disease of a plant image.</a:t>
            </a:r>
          </a:p>
          <a:p>
            <a:pPr>
              <a:buFont typeface="Wingdings" panose="05000000000000000000" pitchFamily="2" charset="2"/>
              <a:buChar char="Ø"/>
            </a:pPr>
            <a:r>
              <a:rPr lang="en-US" sz="2200" dirty="0"/>
              <a:t>Step 5 : In the </a:t>
            </a:r>
            <a:r>
              <a:rPr lang="en-US" sz="2200" dirty="0" smtClean="0"/>
              <a:t>upload Dataset</a:t>
            </a:r>
            <a:r>
              <a:rPr lang="en-US" sz="2200" dirty="0"/>
              <a:t>() function, the script asks the user to select a directory containing the images for the dataset and then loads the images and labels into global variables X and Y, respectively.</a:t>
            </a:r>
          </a:p>
          <a:p>
            <a:pPr>
              <a:buFont typeface="Wingdings" panose="05000000000000000000" pitchFamily="2" charset="2"/>
              <a:buChar char="Ø"/>
            </a:pPr>
            <a:r>
              <a:rPr lang="en-US" sz="2200" dirty="0"/>
              <a:t>Step6 : In the </a:t>
            </a:r>
            <a:r>
              <a:rPr lang="en-US" sz="2200" dirty="0" err="1"/>
              <a:t>imageProcessing</a:t>
            </a:r>
            <a:r>
              <a:rPr lang="en-US" sz="2200" dirty="0"/>
              <a:t>() function, the script normalizes the images in X, shuffles the indices of the images and their labels, and displays an example image</a:t>
            </a:r>
            <a:r>
              <a:rPr lang="en-US" sz="2200" dirty="0" smtClean="0"/>
              <a:t>.</a:t>
            </a:r>
            <a:endParaRPr lang="en-US" sz="2200" dirty="0"/>
          </a:p>
        </p:txBody>
      </p:sp>
    </p:spTree>
    <p:extLst>
      <p:ext uri="{BB962C8B-B14F-4D97-AF65-F5344CB8AC3E}">
        <p14:creationId xmlns:p14="http://schemas.microsoft.com/office/powerpoint/2010/main" val="12005234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476104" y="1802674"/>
            <a:ext cx="10398034" cy="4227224"/>
          </a:xfrm>
          <a:prstGeom prst="rect">
            <a:avLst/>
          </a:prstGeom>
        </p:spPr>
        <p:txBody>
          <a:bodyPr wrap="square">
            <a:spAutoFit/>
          </a:bodyPr>
          <a:lstStyle/>
          <a:p>
            <a:pPr marL="342900" indent="-342900">
              <a:buClr>
                <a:srgbClr val="FF0000"/>
              </a:buClr>
              <a:buFont typeface="Wingdings" panose="05000000000000000000" pitchFamily="2" charset="2"/>
              <a:buChar char="Ø"/>
            </a:pPr>
            <a:r>
              <a:rPr lang="en-US" sz="2200" dirty="0">
                <a:solidFill>
                  <a:schemeClr val="accent3">
                    <a:lumMod val="50000"/>
                  </a:schemeClr>
                </a:solidFill>
              </a:rPr>
              <a:t>Step 7 : Inside the </a:t>
            </a:r>
            <a:r>
              <a:rPr lang="en-US" sz="2200" dirty="0" err="1">
                <a:solidFill>
                  <a:schemeClr val="accent3">
                    <a:lumMod val="50000"/>
                  </a:schemeClr>
                </a:solidFill>
              </a:rPr>
              <a:t>cnnModel</a:t>
            </a:r>
            <a:r>
              <a:rPr lang="en-US" sz="2200" dirty="0">
                <a:solidFill>
                  <a:schemeClr val="accent3">
                    <a:lumMod val="50000"/>
                  </a:schemeClr>
                </a:solidFill>
              </a:rPr>
              <a:t>() function, the script checks whether a saved CNN model exists in the 'model' directory. If the saved model exists, it loads the model and its weights, and the accuracy from a saved history file. If the saved model does not exist, it builds a new CNN model using </a:t>
            </a:r>
            <a:r>
              <a:rPr lang="en-US" sz="2200" dirty="0" err="1">
                <a:solidFill>
                  <a:schemeClr val="accent3">
                    <a:lumMod val="50000"/>
                  </a:schemeClr>
                </a:solidFill>
              </a:rPr>
              <a:t>keras</a:t>
            </a:r>
            <a:r>
              <a:rPr lang="en-US" sz="2200" dirty="0">
                <a:solidFill>
                  <a:schemeClr val="accent3">
                    <a:lumMod val="50000"/>
                  </a:schemeClr>
                </a:solidFill>
              </a:rPr>
              <a:t>, trains it on the dataset, saves the model and its weights, and saves the accuracy history to a file</a:t>
            </a:r>
            <a:r>
              <a:rPr lang="en-US" sz="2200" dirty="0" smtClean="0">
                <a:solidFill>
                  <a:schemeClr val="accent3">
                    <a:lumMod val="50000"/>
                  </a:schemeClr>
                </a:solidFill>
              </a:rPr>
              <a:t>.</a:t>
            </a:r>
          </a:p>
          <a:p>
            <a:pPr marL="342900" indent="-342900">
              <a:buClr>
                <a:srgbClr val="FF0000"/>
              </a:buClr>
              <a:buFont typeface="Wingdings" panose="05000000000000000000" pitchFamily="2" charset="2"/>
              <a:buChar char="Ø"/>
            </a:pPr>
            <a:endParaRPr lang="en-US" sz="2200" dirty="0">
              <a:solidFill>
                <a:schemeClr val="accent3">
                  <a:lumMod val="50000"/>
                </a:schemeClr>
              </a:solidFill>
            </a:endParaRPr>
          </a:p>
          <a:p>
            <a:pPr marL="342900" indent="-342900">
              <a:buClr>
                <a:srgbClr val="FF0000"/>
              </a:buClr>
              <a:buFont typeface="Wingdings" panose="05000000000000000000" pitchFamily="2" charset="2"/>
              <a:buChar char="Ø"/>
            </a:pPr>
            <a:r>
              <a:rPr lang="en-US" sz="2200" dirty="0">
                <a:solidFill>
                  <a:schemeClr val="accent3">
                    <a:lumMod val="50000"/>
                  </a:schemeClr>
                </a:solidFill>
              </a:rPr>
              <a:t>Step 8 : Inside the predict() function, the script asks the user to select an image file to predict its disease, and then loads the image, resizes it to 64x64, and preprocesses it. It then predicts the disease of the image using the trained CNN model and displays the prediction using </a:t>
            </a:r>
            <a:r>
              <a:rPr lang="en-US" sz="2200" dirty="0" err="1">
                <a:solidFill>
                  <a:schemeClr val="accent3">
                    <a:lumMod val="50000"/>
                  </a:schemeClr>
                </a:solidFill>
              </a:rPr>
              <a:t>tkinter</a:t>
            </a:r>
            <a:r>
              <a:rPr lang="en-US" sz="2200" dirty="0">
                <a:solidFill>
                  <a:schemeClr val="accent3">
                    <a:lumMod val="50000"/>
                  </a:schemeClr>
                </a:solidFill>
              </a:rPr>
              <a:t> </a:t>
            </a:r>
            <a:r>
              <a:rPr lang="en-US" sz="2200" dirty="0" err="1">
                <a:solidFill>
                  <a:schemeClr val="accent3">
                    <a:lumMod val="50000"/>
                  </a:schemeClr>
                </a:solidFill>
              </a:rPr>
              <a:t>messagebox</a:t>
            </a:r>
            <a:r>
              <a:rPr lang="en-US" sz="2200" dirty="0">
                <a:solidFill>
                  <a:schemeClr val="accent3">
                    <a:lumMod val="50000"/>
                  </a:schemeClr>
                </a:solidFill>
              </a:rPr>
              <a:t>.</a:t>
            </a:r>
            <a:endParaRPr lang="en-IN" sz="2200" dirty="0">
              <a:solidFill>
                <a:schemeClr val="accent3">
                  <a:lumMod val="50000"/>
                </a:schemeClr>
              </a:solidFill>
            </a:endParaRPr>
          </a:p>
        </p:txBody>
      </p:sp>
      <p:sp>
        <p:nvSpPr>
          <p:cNvPr id="3" name="Rectangle 2"/>
          <p:cNvSpPr/>
          <p:nvPr/>
        </p:nvSpPr>
        <p:spPr>
          <a:xfrm>
            <a:off x="4051678" y="657888"/>
            <a:ext cx="4188967" cy="615553"/>
          </a:xfrm>
          <a:prstGeom prst="rect">
            <a:avLst/>
          </a:prstGeom>
        </p:spPr>
        <p:txBody>
          <a:bodyPr wrap="none">
            <a:spAutoFit/>
          </a:bodyPr>
          <a:lstStyle/>
          <a:p>
            <a:r>
              <a:rPr lang="en-IN" sz="3400" dirty="0">
                <a:latin typeface="Algerian" panose="04020705040A02060702" pitchFamily="82" charset="0"/>
              </a:rPr>
              <a:t>Pseudocode </a:t>
            </a:r>
            <a:r>
              <a:rPr lang="en-IN" sz="3400" dirty="0" smtClean="0">
                <a:latin typeface="Algerian" panose="04020705040A02060702" pitchFamily="82" charset="0"/>
              </a:rPr>
              <a:t> cont.</a:t>
            </a:r>
            <a:endParaRPr lang="en-IN" sz="3400" dirty="0">
              <a:latin typeface="Algerian" panose="04020705040A02060702" pitchFamily="82" charset="0"/>
            </a:endParaRPr>
          </a:p>
        </p:txBody>
      </p:sp>
    </p:spTree>
    <p:extLst>
      <p:ext uri="{BB962C8B-B14F-4D97-AF65-F5344CB8AC3E}">
        <p14:creationId xmlns:p14="http://schemas.microsoft.com/office/powerpoint/2010/main" val="10897836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513A802-0BE9-ABE2-965A-1D225015F1BD}"/>
              </a:ext>
            </a:extLst>
          </p:cNvPr>
          <p:cNvSpPr>
            <a:spLocks noGrp="1"/>
          </p:cNvSpPr>
          <p:nvPr>
            <p:ph type="title"/>
          </p:nvPr>
        </p:nvSpPr>
        <p:spPr>
          <a:xfrm>
            <a:off x="4330285" y="371233"/>
            <a:ext cx="4617771" cy="590736"/>
          </a:xfrm>
        </p:spPr>
        <p:txBody>
          <a:bodyPr>
            <a:noAutofit/>
          </a:bodyPr>
          <a:lstStyle/>
          <a:p>
            <a:r>
              <a:rPr lang="en-IN" sz="3400" dirty="0">
                <a:latin typeface="Algerian" panose="04020705040A02060702" pitchFamily="82" charset="0"/>
              </a:rPr>
              <a:t>Screenshots </a:t>
            </a:r>
          </a:p>
        </p:txBody>
      </p:sp>
      <p:sp>
        <p:nvSpPr>
          <p:cNvPr id="3" name="Content Placeholder 2">
            <a:extLst>
              <a:ext uri="{FF2B5EF4-FFF2-40B4-BE49-F238E27FC236}">
                <a16:creationId xmlns:a16="http://schemas.microsoft.com/office/drawing/2014/main" xmlns="" id="{8B91633E-5D0F-7F5E-8CD4-73A1C823724E}"/>
              </a:ext>
            </a:extLst>
          </p:cNvPr>
          <p:cNvSpPr>
            <a:spLocks noGrp="1"/>
          </p:cNvSpPr>
          <p:nvPr>
            <p:ph idx="1"/>
          </p:nvPr>
        </p:nvSpPr>
        <p:spPr>
          <a:xfrm>
            <a:off x="1387430" y="1214846"/>
            <a:ext cx="9960428" cy="4907280"/>
          </a:xfrm>
        </p:spPr>
        <p:txBody>
          <a:bodyPr>
            <a:noAutofit/>
          </a:bodyPr>
          <a:lstStyle/>
          <a:p>
            <a:r>
              <a:rPr lang="en-US" sz="2000" dirty="0">
                <a:effectLst/>
                <a:latin typeface="Times New Roman" panose="02020603050405020304" pitchFamily="18" charset="0"/>
                <a:ea typeface="Calibri" panose="020F0502020204030204" pitchFamily="34" charset="0"/>
              </a:rPr>
              <a:t>To run project double click on ‘run.bat’ file.</a:t>
            </a:r>
          </a:p>
          <a:p>
            <a:endParaRPr lang="en-IN" sz="2000" dirty="0"/>
          </a:p>
          <a:p>
            <a:endParaRPr lang="en-IN" sz="2000" dirty="0"/>
          </a:p>
          <a:p>
            <a:endParaRPr lang="en-IN" sz="2000" dirty="0"/>
          </a:p>
          <a:p>
            <a:endParaRPr lang="en-IN" sz="2000" dirty="0"/>
          </a:p>
          <a:p>
            <a:endParaRPr lang="en-IN" sz="2000" dirty="0"/>
          </a:p>
          <a:p>
            <a:endParaRPr lang="en-IN" sz="2000" dirty="0"/>
          </a:p>
          <a:p>
            <a:endParaRPr lang="en-IN" sz="2000" dirty="0"/>
          </a:p>
          <a:p>
            <a:endParaRPr lang="en-IN" sz="2000" dirty="0"/>
          </a:p>
          <a:p>
            <a:endParaRPr lang="en-US" sz="2000" dirty="0" smtClean="0">
              <a:effectLst/>
              <a:latin typeface="Times New Roman" panose="02020603050405020304" pitchFamily="18" charset="0"/>
              <a:ea typeface="Calibri" panose="020F0502020204030204" pitchFamily="34" charset="0"/>
              <a:cs typeface="Gautami" panose="020B0502040204020203" pitchFamily="34" charset="0"/>
            </a:endParaRPr>
          </a:p>
          <a:p>
            <a:endParaRPr lang="en-US" sz="2000" dirty="0">
              <a:latin typeface="Times New Roman" panose="02020603050405020304" pitchFamily="18" charset="0"/>
              <a:ea typeface="Calibri" panose="020F0502020204030204" pitchFamily="34" charset="0"/>
              <a:cs typeface="Gautami" panose="020B0502040204020203" pitchFamily="34" charset="0"/>
            </a:endParaRPr>
          </a:p>
          <a:p>
            <a:r>
              <a:rPr lang="en-US" sz="2000" dirty="0" smtClean="0">
                <a:effectLst/>
                <a:latin typeface="Times New Roman" panose="02020603050405020304" pitchFamily="18" charset="0"/>
                <a:ea typeface="Calibri" panose="020F0502020204030204" pitchFamily="34" charset="0"/>
                <a:cs typeface="Gautami" panose="020B0502040204020203" pitchFamily="34" charset="0"/>
              </a:rPr>
              <a:t>In </a:t>
            </a:r>
            <a:r>
              <a:rPr lang="en-US" sz="2000" dirty="0">
                <a:effectLst/>
                <a:latin typeface="Times New Roman" panose="02020603050405020304" pitchFamily="18" charset="0"/>
                <a:ea typeface="Calibri" panose="020F0502020204030204" pitchFamily="34" charset="0"/>
                <a:cs typeface="Gautami" panose="020B0502040204020203" pitchFamily="34" charset="0"/>
              </a:rPr>
              <a:t>above screen click on ‘Upload Crop Disease Dataset’ button to upload dataset images</a:t>
            </a:r>
            <a:endParaRPr lang="en-IN" sz="2000" dirty="0">
              <a:effectLst/>
              <a:latin typeface="Calibri" panose="020F0502020204030204" pitchFamily="34" charset="0"/>
              <a:ea typeface="Calibri" panose="020F0502020204030204" pitchFamily="34" charset="0"/>
              <a:cs typeface="Gautami" panose="020B0502040204020203" pitchFamily="34" charset="0"/>
            </a:endParaRPr>
          </a:p>
          <a:p>
            <a:endParaRPr lang="en-IN" sz="2000" dirty="0"/>
          </a:p>
        </p:txBody>
      </p:sp>
      <p:pic>
        <p:nvPicPr>
          <p:cNvPr id="4" name="Picture 3" descr="Graphical user interface, application&#10;&#10;Description automatically generated">
            <a:extLst>
              <a:ext uri="{FF2B5EF4-FFF2-40B4-BE49-F238E27FC236}">
                <a16:creationId xmlns:a16="http://schemas.microsoft.com/office/drawing/2014/main" xmlns="" id="{289ABC0C-A59E-AE2B-A338-3DFF8B97D9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16921" y="1805582"/>
            <a:ext cx="7945982" cy="4063667"/>
          </a:xfrm>
          <a:prstGeom prst="rect">
            <a:avLst/>
          </a:prstGeom>
        </p:spPr>
      </p:pic>
    </p:spTree>
    <p:extLst>
      <p:ext uri="{BB962C8B-B14F-4D97-AF65-F5344CB8AC3E}">
        <p14:creationId xmlns:p14="http://schemas.microsoft.com/office/powerpoint/2010/main" val="39070467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Graphical user interface&#10;&#10;Description automatically generated">
            <a:extLst>
              <a:ext uri="{FF2B5EF4-FFF2-40B4-BE49-F238E27FC236}">
                <a16:creationId xmlns:a16="http://schemas.microsoft.com/office/drawing/2014/main" xmlns="" id="{A7A500D4-0727-6CB1-2EFB-FBA526BD4B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4994" y="448663"/>
            <a:ext cx="7616652" cy="4494596"/>
          </a:xfrm>
          <a:prstGeom prst="rect">
            <a:avLst/>
          </a:prstGeom>
        </p:spPr>
      </p:pic>
      <p:sp>
        <p:nvSpPr>
          <p:cNvPr id="3" name="TextBox 2">
            <a:extLst>
              <a:ext uri="{FF2B5EF4-FFF2-40B4-BE49-F238E27FC236}">
                <a16:creationId xmlns:a16="http://schemas.microsoft.com/office/drawing/2014/main" xmlns="" id="{ACB49B3B-4440-2C21-E3A0-33A17E3383C4}"/>
              </a:ext>
            </a:extLst>
          </p:cNvPr>
          <p:cNvSpPr txBox="1"/>
          <p:nvPr/>
        </p:nvSpPr>
        <p:spPr>
          <a:xfrm>
            <a:off x="1042737" y="5309937"/>
            <a:ext cx="10828421" cy="1015663"/>
          </a:xfrm>
          <a:prstGeom prst="rect">
            <a:avLst/>
          </a:prstGeom>
          <a:noFill/>
        </p:spPr>
        <p:txBody>
          <a:bodyPr wrap="square" rtlCol="0">
            <a:spAutoFit/>
          </a:bodyPr>
          <a:lstStyle/>
          <a:p>
            <a:pPr marL="285750" indent="-285750">
              <a:buFont typeface="Arial" panose="020B0604020202020204" pitchFamily="34" charset="0"/>
              <a:buChar char="•"/>
            </a:pPr>
            <a:r>
              <a:rPr lang="en-US" sz="2000" dirty="0">
                <a:effectLst/>
                <a:latin typeface="Times New Roman" panose="02020603050405020304" pitchFamily="18" charset="0"/>
                <a:ea typeface="Calibri" panose="020F0502020204030204" pitchFamily="34" charset="0"/>
                <a:cs typeface="Gautami" panose="020B0502040204020203" pitchFamily="34" charset="0"/>
              </a:rPr>
              <a:t>In above screen selecting and uploading ‘</a:t>
            </a:r>
            <a:r>
              <a:rPr lang="en-US" sz="2000" dirty="0" err="1">
                <a:effectLst/>
                <a:latin typeface="Times New Roman" panose="02020603050405020304" pitchFamily="18" charset="0"/>
                <a:ea typeface="Calibri" panose="020F0502020204030204" pitchFamily="34" charset="0"/>
                <a:cs typeface="Gautami" panose="020B0502040204020203" pitchFamily="34" charset="0"/>
              </a:rPr>
              <a:t>CropDiseaseDataset</a:t>
            </a:r>
            <a:r>
              <a:rPr lang="en-US" sz="2000" dirty="0">
                <a:effectLst/>
                <a:latin typeface="Times New Roman" panose="02020603050405020304" pitchFamily="18" charset="0"/>
                <a:ea typeface="Calibri" panose="020F0502020204030204" pitchFamily="34" charset="0"/>
                <a:cs typeface="Gautami" panose="020B0502040204020203" pitchFamily="34" charset="0"/>
              </a:rPr>
              <a:t>’ folder and then click on ‘Select Folder’ button to load dataset and to get below screen</a:t>
            </a:r>
            <a:endParaRPr lang="en-IN" sz="2000" dirty="0">
              <a:effectLst/>
              <a:latin typeface="Calibri" panose="020F0502020204030204" pitchFamily="34" charset="0"/>
              <a:ea typeface="Calibri" panose="020F0502020204030204" pitchFamily="34" charset="0"/>
              <a:cs typeface="Gautami" panose="020B0502040204020203" pitchFamily="34" charset="0"/>
            </a:endParaRPr>
          </a:p>
          <a:p>
            <a:endParaRPr lang="en-IN" sz="2000" dirty="0"/>
          </a:p>
        </p:txBody>
      </p:sp>
    </p:spTree>
    <p:extLst>
      <p:ext uri="{BB962C8B-B14F-4D97-AF65-F5344CB8AC3E}">
        <p14:creationId xmlns:p14="http://schemas.microsoft.com/office/powerpoint/2010/main" val="23943684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Graphical user interface, application&#10;&#10;Description automatically generated">
            <a:extLst>
              <a:ext uri="{FF2B5EF4-FFF2-40B4-BE49-F238E27FC236}">
                <a16:creationId xmlns:a16="http://schemas.microsoft.com/office/drawing/2014/main" xmlns="" id="{D3266B7D-C938-786E-4C1A-DBB817617C7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67100" y="518007"/>
            <a:ext cx="8117871" cy="3689149"/>
          </a:xfrm>
          <a:prstGeom prst="rect">
            <a:avLst/>
          </a:prstGeom>
        </p:spPr>
      </p:pic>
      <p:sp>
        <p:nvSpPr>
          <p:cNvPr id="3" name="TextBox 2">
            <a:extLst>
              <a:ext uri="{FF2B5EF4-FFF2-40B4-BE49-F238E27FC236}">
                <a16:creationId xmlns:a16="http://schemas.microsoft.com/office/drawing/2014/main" xmlns="" id="{B3DF141B-ECB1-8FDC-4906-9B5193F65987}"/>
              </a:ext>
            </a:extLst>
          </p:cNvPr>
          <p:cNvSpPr txBox="1"/>
          <p:nvPr/>
        </p:nvSpPr>
        <p:spPr>
          <a:xfrm>
            <a:off x="1379620" y="4555958"/>
            <a:ext cx="10491538" cy="1600438"/>
          </a:xfrm>
          <a:prstGeom prst="rect">
            <a:avLst/>
          </a:prstGeom>
          <a:noFill/>
        </p:spPr>
        <p:txBody>
          <a:bodyPr wrap="square" rtlCol="0">
            <a:spAutoFit/>
          </a:bodyPr>
          <a:lstStyle/>
          <a:p>
            <a:pPr marL="285750" indent="-285750">
              <a:buFont typeface="Arial" panose="020B0604020202020204" pitchFamily="34" charset="0"/>
              <a:buChar char="•"/>
            </a:pPr>
            <a:r>
              <a:rPr lang="en-US" sz="2000" dirty="0">
                <a:effectLst/>
                <a:latin typeface="Times New Roman" panose="02020603050405020304" pitchFamily="18" charset="0"/>
                <a:ea typeface="Calibri" panose="020F0502020204030204" pitchFamily="34" charset="0"/>
                <a:cs typeface="Gautami" panose="020B0502040204020203" pitchFamily="34" charset="0"/>
              </a:rPr>
              <a:t>In above screen dataset loaded and now click on ‘Image Processing &amp; Normalization’ button to read all images and then process images to normalize by converting each image pixel value between 0 and 1 and for that normalization we will divide image pixels with 255 and then get value as 0 or 1 as all image’s pixel value will be between 0 to 255.</a:t>
            </a:r>
            <a:endParaRPr lang="en-IN" sz="1800" dirty="0">
              <a:effectLst/>
              <a:latin typeface="Calibri" panose="020F0502020204030204" pitchFamily="34" charset="0"/>
              <a:ea typeface="Calibri" panose="020F0502020204030204" pitchFamily="34" charset="0"/>
              <a:cs typeface="Gautami" panose="020B0502040204020203" pitchFamily="34" charset="0"/>
            </a:endParaRPr>
          </a:p>
          <a:p>
            <a:endParaRPr lang="en-IN" dirty="0"/>
          </a:p>
        </p:txBody>
      </p:sp>
    </p:spTree>
    <p:extLst>
      <p:ext uri="{BB962C8B-B14F-4D97-AF65-F5344CB8AC3E}">
        <p14:creationId xmlns:p14="http://schemas.microsoft.com/office/powerpoint/2010/main" val="30211980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Graphical user interface, application, PowerPoint&#10;&#10;Description automatically generated">
            <a:extLst>
              <a:ext uri="{FF2B5EF4-FFF2-40B4-BE49-F238E27FC236}">
                <a16:creationId xmlns:a16="http://schemas.microsoft.com/office/drawing/2014/main" xmlns="" id="{E6698FDC-BB29-ECDD-26BF-37B5FBEFA46A}"/>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15698"/>
          <a:stretch/>
        </p:blipFill>
        <p:spPr bwMode="auto">
          <a:xfrm>
            <a:off x="1629917" y="516308"/>
            <a:ext cx="9795956" cy="3998513"/>
          </a:xfrm>
          <a:prstGeom prst="rect">
            <a:avLst/>
          </a:prstGeom>
          <a:ln>
            <a:noFill/>
          </a:ln>
          <a:extLst>
            <a:ext uri="{53640926-AAD7-44D8-BBD7-CCE9431645EC}">
              <a14:shadowObscured xmlns:a14="http://schemas.microsoft.com/office/drawing/2010/main"/>
            </a:ext>
          </a:extLst>
        </p:spPr>
      </p:pic>
      <p:sp>
        <p:nvSpPr>
          <p:cNvPr id="3" name="TextBox 2">
            <a:extLst>
              <a:ext uri="{FF2B5EF4-FFF2-40B4-BE49-F238E27FC236}">
                <a16:creationId xmlns:a16="http://schemas.microsoft.com/office/drawing/2014/main" xmlns="" id="{5314D658-081D-56F3-FDBE-682ADA1A07A4}"/>
              </a:ext>
            </a:extLst>
          </p:cNvPr>
          <p:cNvSpPr txBox="1"/>
          <p:nvPr/>
        </p:nvSpPr>
        <p:spPr>
          <a:xfrm>
            <a:off x="1491916" y="4796589"/>
            <a:ext cx="10443409" cy="1323439"/>
          </a:xfrm>
          <a:prstGeom prst="rect">
            <a:avLst/>
          </a:prstGeom>
          <a:noFill/>
        </p:spPr>
        <p:txBody>
          <a:bodyPr wrap="square" rtlCol="0">
            <a:spAutoFit/>
          </a:bodyPr>
          <a:lstStyle/>
          <a:p>
            <a:pPr marL="285750" indent="-285750">
              <a:buFont typeface="Arial" panose="020B0604020202020204" pitchFamily="34" charset="0"/>
              <a:buChar char="•"/>
            </a:pPr>
            <a:r>
              <a:rPr lang="en-US" sz="2000" dirty="0">
                <a:effectLst/>
                <a:latin typeface="Times New Roman" panose="02020603050405020304" pitchFamily="18" charset="0"/>
                <a:ea typeface="Calibri" panose="020F0502020204030204" pitchFamily="34" charset="0"/>
                <a:cs typeface="Gautami" panose="020B0502040204020203" pitchFamily="34" charset="0"/>
              </a:rPr>
              <a:t>In above screen after applying normalization, we are just displaying one random image from dataset to check whether images loaded and process properly. Now dataset images are ready and now click on ‘Build Transfer Learning Model’ button to build CNN model. </a:t>
            </a:r>
            <a:endParaRPr lang="en-IN" sz="2000" dirty="0">
              <a:effectLst/>
              <a:latin typeface="Calibri" panose="020F0502020204030204" pitchFamily="34" charset="0"/>
              <a:ea typeface="Calibri" panose="020F0502020204030204" pitchFamily="34" charset="0"/>
              <a:cs typeface="Gautami" panose="020B0502040204020203" pitchFamily="34" charset="0"/>
            </a:endParaRPr>
          </a:p>
          <a:p>
            <a:endParaRPr lang="en-IN" sz="2000" dirty="0"/>
          </a:p>
        </p:txBody>
      </p:sp>
    </p:spTree>
    <p:extLst>
      <p:ext uri="{BB962C8B-B14F-4D97-AF65-F5344CB8AC3E}">
        <p14:creationId xmlns:p14="http://schemas.microsoft.com/office/powerpoint/2010/main" val="22603547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Graphical user interface, application&#10;&#10;Description automatically generated">
            <a:extLst>
              <a:ext uri="{FF2B5EF4-FFF2-40B4-BE49-F238E27FC236}">
                <a16:creationId xmlns:a16="http://schemas.microsoft.com/office/drawing/2014/main" xmlns="" id="{171ED6F0-5816-7E43-7C53-E2817261C1E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65422" y="455462"/>
            <a:ext cx="8624498" cy="4020285"/>
          </a:xfrm>
          <a:prstGeom prst="rect">
            <a:avLst/>
          </a:prstGeom>
        </p:spPr>
      </p:pic>
      <p:sp>
        <p:nvSpPr>
          <p:cNvPr id="3" name="TextBox 2">
            <a:extLst>
              <a:ext uri="{FF2B5EF4-FFF2-40B4-BE49-F238E27FC236}">
                <a16:creationId xmlns:a16="http://schemas.microsoft.com/office/drawing/2014/main" xmlns="" id="{651103D2-7D65-2FCC-390F-2FBF02053C42}"/>
              </a:ext>
            </a:extLst>
          </p:cNvPr>
          <p:cNvSpPr txBox="1"/>
          <p:nvPr/>
        </p:nvSpPr>
        <p:spPr>
          <a:xfrm>
            <a:off x="1716505" y="5133474"/>
            <a:ext cx="9817769" cy="1015663"/>
          </a:xfrm>
          <a:prstGeom prst="rect">
            <a:avLst/>
          </a:prstGeom>
          <a:noFill/>
        </p:spPr>
        <p:txBody>
          <a:bodyPr wrap="square" rtlCol="0">
            <a:spAutoFit/>
          </a:bodyPr>
          <a:lstStyle/>
          <a:p>
            <a:pPr marL="285750" indent="-285750">
              <a:buFont typeface="Arial" panose="020B0604020202020204" pitchFamily="34" charset="0"/>
              <a:buChar char="•"/>
            </a:pPr>
            <a:r>
              <a:rPr lang="en-US" sz="2000" dirty="0">
                <a:effectLst/>
                <a:latin typeface="Times New Roman" panose="02020603050405020304" pitchFamily="18" charset="0"/>
                <a:ea typeface="Calibri" panose="020F0502020204030204" pitchFamily="34" charset="0"/>
                <a:cs typeface="Gautami" panose="020B0502040204020203" pitchFamily="34" charset="0"/>
              </a:rPr>
              <a:t>In above screen CNN model generated and its prediction accuracy is 98.27% and in below console screen we can see all CNN layers details</a:t>
            </a:r>
            <a:endParaRPr lang="en-IN" sz="2000" dirty="0">
              <a:effectLst/>
              <a:latin typeface="Calibri" panose="020F0502020204030204" pitchFamily="34" charset="0"/>
              <a:ea typeface="Calibri" panose="020F0502020204030204" pitchFamily="34" charset="0"/>
              <a:cs typeface="Gautami" panose="020B0502040204020203" pitchFamily="34" charset="0"/>
            </a:endParaRPr>
          </a:p>
          <a:p>
            <a:endParaRPr lang="en-IN" sz="2000" dirty="0"/>
          </a:p>
        </p:txBody>
      </p:sp>
    </p:spTree>
    <p:extLst>
      <p:ext uri="{BB962C8B-B14F-4D97-AF65-F5344CB8AC3E}">
        <p14:creationId xmlns:p14="http://schemas.microsoft.com/office/powerpoint/2010/main" val="5535983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Text&#10;&#10;Description automatically generated with medium confidence">
            <a:extLst>
              <a:ext uri="{FF2B5EF4-FFF2-40B4-BE49-F238E27FC236}">
                <a16:creationId xmlns:a16="http://schemas.microsoft.com/office/drawing/2014/main" xmlns="" id="{8A032B6A-4CC1-231E-CA01-C83EEEF6F8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31987" y="473489"/>
            <a:ext cx="9006127" cy="4484060"/>
          </a:xfrm>
          <a:prstGeom prst="rect">
            <a:avLst/>
          </a:prstGeom>
        </p:spPr>
      </p:pic>
      <p:sp>
        <p:nvSpPr>
          <p:cNvPr id="3" name="TextBox 2">
            <a:extLst>
              <a:ext uri="{FF2B5EF4-FFF2-40B4-BE49-F238E27FC236}">
                <a16:creationId xmlns:a16="http://schemas.microsoft.com/office/drawing/2014/main" xmlns="" id="{C9D70679-E933-CA30-F8C7-C3A1E1FA5725}"/>
              </a:ext>
            </a:extLst>
          </p:cNvPr>
          <p:cNvSpPr txBox="1"/>
          <p:nvPr/>
        </p:nvSpPr>
        <p:spPr>
          <a:xfrm>
            <a:off x="1532021" y="5117432"/>
            <a:ext cx="10210800" cy="1631216"/>
          </a:xfrm>
          <a:prstGeom prst="rect">
            <a:avLst/>
          </a:prstGeom>
          <a:noFill/>
        </p:spPr>
        <p:txBody>
          <a:bodyPr wrap="square" rtlCol="0">
            <a:spAutoFit/>
          </a:bodyPr>
          <a:lstStyle/>
          <a:p>
            <a:pPr marL="285750" indent="-285750">
              <a:buFont typeface="Arial" panose="020B0604020202020204" pitchFamily="34" charset="0"/>
              <a:buChar char="•"/>
            </a:pPr>
            <a:r>
              <a:rPr lang="en-US" sz="2000" dirty="0">
                <a:effectLst/>
                <a:latin typeface="Times New Roman" panose="02020603050405020304" pitchFamily="18" charset="0"/>
                <a:ea typeface="Calibri" panose="020F0502020204030204" pitchFamily="34" charset="0"/>
                <a:cs typeface="Gautami" panose="020B0502040204020203" pitchFamily="34" charset="0"/>
              </a:rPr>
              <a:t>In above screen we can see we have used CONV2D, MAXPOOLING, FLATTEN and DENSE layer to build crop disease recognition model and RELU details you can see in code. Now model is ready and now click on ‘Upload Test Image &amp; Predict Disease’ button to upload any test image and then application will predict disease or healthy from that image</a:t>
            </a:r>
            <a:endParaRPr lang="en-IN" sz="2000" dirty="0">
              <a:effectLst/>
              <a:latin typeface="Calibri" panose="020F0502020204030204" pitchFamily="34" charset="0"/>
              <a:ea typeface="Calibri" panose="020F0502020204030204" pitchFamily="34" charset="0"/>
              <a:cs typeface="Gautami" panose="020B0502040204020203" pitchFamily="34" charset="0"/>
            </a:endParaRPr>
          </a:p>
          <a:p>
            <a:pPr marL="285750" indent="-285750">
              <a:buFont typeface="Arial" panose="020B0604020202020204" pitchFamily="34" charset="0"/>
              <a:buChar char="•"/>
            </a:pPr>
            <a:endParaRPr lang="en-IN" sz="2000" dirty="0"/>
          </a:p>
        </p:txBody>
      </p:sp>
    </p:spTree>
    <p:extLst>
      <p:ext uri="{BB962C8B-B14F-4D97-AF65-F5344CB8AC3E}">
        <p14:creationId xmlns:p14="http://schemas.microsoft.com/office/powerpoint/2010/main" val="35178173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aphical user interface, application&#10;&#10;Description automatically generated">
            <a:extLst>
              <a:ext uri="{FF2B5EF4-FFF2-40B4-BE49-F238E27FC236}">
                <a16:creationId xmlns:a16="http://schemas.microsoft.com/office/drawing/2014/main" xmlns="" id="{6AB597AC-F292-648D-2A1E-E6036E84906B}"/>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9002"/>
          <a:stretch/>
        </p:blipFill>
        <p:spPr bwMode="auto">
          <a:xfrm>
            <a:off x="2078458" y="346909"/>
            <a:ext cx="8502456" cy="4352022"/>
          </a:xfrm>
          <a:prstGeom prst="rect">
            <a:avLst/>
          </a:prstGeom>
          <a:ln>
            <a:noFill/>
          </a:ln>
          <a:extLst>
            <a:ext uri="{53640926-AAD7-44D8-BBD7-CCE9431645EC}">
              <a14:shadowObscured xmlns:a14="http://schemas.microsoft.com/office/drawing/2010/main"/>
            </a:ext>
          </a:extLst>
        </p:spPr>
      </p:pic>
      <p:sp>
        <p:nvSpPr>
          <p:cNvPr id="5" name="TextBox 4">
            <a:extLst>
              <a:ext uri="{FF2B5EF4-FFF2-40B4-BE49-F238E27FC236}">
                <a16:creationId xmlns:a16="http://schemas.microsoft.com/office/drawing/2014/main" xmlns="" id="{5655428A-F56F-B325-291B-BD27DFE89679}"/>
              </a:ext>
            </a:extLst>
          </p:cNvPr>
          <p:cNvSpPr txBox="1"/>
          <p:nvPr/>
        </p:nvSpPr>
        <p:spPr>
          <a:xfrm>
            <a:off x="1267326" y="5293895"/>
            <a:ext cx="10282990" cy="1015663"/>
          </a:xfrm>
          <a:prstGeom prst="rect">
            <a:avLst/>
          </a:prstGeom>
          <a:noFill/>
        </p:spPr>
        <p:txBody>
          <a:bodyPr wrap="square" rtlCol="0">
            <a:spAutoFit/>
          </a:bodyPr>
          <a:lstStyle/>
          <a:p>
            <a:pPr marL="285750" indent="-285750">
              <a:buFont typeface="Arial" panose="020B0604020202020204" pitchFamily="34" charset="0"/>
              <a:buChar char="•"/>
            </a:pPr>
            <a:r>
              <a:rPr lang="en-US" sz="2000" dirty="0">
                <a:effectLst/>
                <a:latin typeface="Times New Roman" panose="02020603050405020304" pitchFamily="18" charset="0"/>
                <a:ea typeface="Calibri" panose="020F0502020204030204" pitchFamily="34" charset="0"/>
                <a:cs typeface="Gautami" panose="020B0502040204020203" pitchFamily="34" charset="0"/>
              </a:rPr>
              <a:t>In above screen selecting and uploading ‘1.JPG’ image file and then click on ‘Open’ button to get below prediction result</a:t>
            </a:r>
            <a:endParaRPr lang="en-IN" sz="2000" dirty="0">
              <a:effectLst/>
              <a:latin typeface="Calibri" panose="020F0502020204030204" pitchFamily="34" charset="0"/>
              <a:ea typeface="Calibri" panose="020F0502020204030204" pitchFamily="34" charset="0"/>
              <a:cs typeface="Gautami" panose="020B0502040204020203" pitchFamily="34" charset="0"/>
            </a:endParaRPr>
          </a:p>
          <a:p>
            <a:pPr marL="285750" indent="-285750">
              <a:buFont typeface="Arial" panose="020B0604020202020204" pitchFamily="34" charset="0"/>
              <a:buChar char="•"/>
            </a:pPr>
            <a:endParaRPr lang="en-IN" sz="2000" dirty="0"/>
          </a:p>
        </p:txBody>
      </p:sp>
    </p:spTree>
    <p:extLst>
      <p:ext uri="{BB962C8B-B14F-4D97-AF65-F5344CB8AC3E}">
        <p14:creationId xmlns:p14="http://schemas.microsoft.com/office/powerpoint/2010/main" val="22919869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02AE0C1-CB2E-5533-DC4F-60C88F416F75}"/>
              </a:ext>
            </a:extLst>
          </p:cNvPr>
          <p:cNvSpPr>
            <a:spLocks noGrp="1"/>
          </p:cNvSpPr>
          <p:nvPr>
            <p:ph type="title"/>
          </p:nvPr>
        </p:nvSpPr>
        <p:spPr>
          <a:xfrm>
            <a:off x="4483302" y="950683"/>
            <a:ext cx="3585806" cy="747490"/>
          </a:xfrm>
        </p:spPr>
        <p:txBody>
          <a:bodyPr>
            <a:normAutofit/>
          </a:bodyPr>
          <a:lstStyle/>
          <a:p>
            <a:r>
              <a:rPr lang="en-IN" sz="3400" dirty="0">
                <a:latin typeface="Algerian" panose="04020705040A02060702" pitchFamily="82" charset="0"/>
              </a:rPr>
              <a:t>INTRODUCTION</a:t>
            </a:r>
          </a:p>
        </p:txBody>
      </p:sp>
      <p:sp>
        <p:nvSpPr>
          <p:cNvPr id="3" name="Content Placeholder 2">
            <a:extLst>
              <a:ext uri="{FF2B5EF4-FFF2-40B4-BE49-F238E27FC236}">
                <a16:creationId xmlns:a16="http://schemas.microsoft.com/office/drawing/2014/main" xmlns="" id="{43F7CA24-9CFC-75FD-6DD4-C0C24ABC545D}"/>
              </a:ext>
            </a:extLst>
          </p:cNvPr>
          <p:cNvSpPr>
            <a:spLocks noGrp="1"/>
          </p:cNvSpPr>
          <p:nvPr>
            <p:ph idx="1"/>
          </p:nvPr>
        </p:nvSpPr>
        <p:spPr>
          <a:xfrm>
            <a:off x="2105887" y="1924594"/>
            <a:ext cx="8915400" cy="4711337"/>
          </a:xfrm>
        </p:spPr>
        <p:txBody>
          <a:bodyPr>
            <a:noAutofit/>
          </a:bodyPr>
          <a:lstStyle/>
          <a:p>
            <a:r>
              <a:rPr lang="en-IN" sz="2400" dirty="0">
                <a:solidFill>
                  <a:srgbClr val="000000"/>
                </a:solidFill>
                <a:effectLst/>
                <a:latin typeface="Times New Roman" panose="02020603050405020304" pitchFamily="18" charset="0"/>
                <a:ea typeface="Times New Roman" panose="02020603050405020304" pitchFamily="18" charset="0"/>
              </a:rPr>
              <a:t>Modern technologies have given human society the ability to produce enough food to meet the demand of more than 7 billion people. However, food security remains threatened by a number of factors including climate change, plant diseases, and </a:t>
            </a:r>
            <a:r>
              <a:rPr lang="en-IN" sz="2400" dirty="0" smtClean="0">
                <a:solidFill>
                  <a:srgbClr val="000000"/>
                </a:solidFill>
                <a:effectLst/>
                <a:latin typeface="Times New Roman" panose="02020603050405020304" pitchFamily="18" charset="0"/>
                <a:ea typeface="Times New Roman" panose="02020603050405020304" pitchFamily="18" charset="0"/>
              </a:rPr>
              <a:t>others </a:t>
            </a:r>
          </a:p>
          <a:p>
            <a:r>
              <a:rPr lang="en-IN" sz="2400" dirty="0" smtClean="0">
                <a:solidFill>
                  <a:srgbClr val="000000"/>
                </a:solidFill>
                <a:effectLst/>
                <a:latin typeface="Times New Roman" panose="02020603050405020304" pitchFamily="18" charset="0"/>
                <a:ea typeface="Times New Roman" panose="02020603050405020304" pitchFamily="18" charset="0"/>
              </a:rPr>
              <a:t>In </a:t>
            </a:r>
            <a:r>
              <a:rPr lang="en-IN" sz="2400" dirty="0">
                <a:solidFill>
                  <a:srgbClr val="000000"/>
                </a:solidFill>
                <a:effectLst/>
                <a:latin typeface="Times New Roman" panose="02020603050405020304" pitchFamily="18" charset="0"/>
                <a:ea typeface="Times New Roman" panose="02020603050405020304" pitchFamily="18" charset="0"/>
              </a:rPr>
              <a:t>the developing world, more than 80 percent of the agricultural production is generated by smallholder farmers, and reports of yield loss of more than 50% due to pests and diseases are common. </a:t>
            </a:r>
          </a:p>
          <a:p>
            <a:r>
              <a:rPr lang="en-IN" sz="2400" dirty="0">
                <a:solidFill>
                  <a:srgbClr val="000000"/>
                </a:solidFill>
                <a:effectLst/>
                <a:latin typeface="Times New Roman" panose="02020603050405020304" pitchFamily="18" charset="0"/>
                <a:ea typeface="Times New Roman" panose="02020603050405020304" pitchFamily="18" charset="0"/>
              </a:rPr>
              <a:t>Furthermore, the largest fraction of hungry people (50%) live in smallholder farming households, making smallholder farmers a group that's particularly vulnerable to pathogen-derived disruptions in food supply.</a:t>
            </a:r>
            <a:endParaRPr lang="en-IN" sz="2400" dirty="0">
              <a:effectLst/>
              <a:latin typeface="Times New Roman" panose="02020603050405020304" pitchFamily="18" charset="0"/>
              <a:ea typeface="Times New Roman" panose="02020603050405020304" pitchFamily="18" charset="0"/>
            </a:endParaRPr>
          </a:p>
          <a:p>
            <a:endParaRPr lang="en-IN" sz="2400" dirty="0"/>
          </a:p>
        </p:txBody>
      </p:sp>
    </p:spTree>
    <p:extLst>
      <p:ext uri="{BB962C8B-B14F-4D97-AF65-F5344CB8AC3E}">
        <p14:creationId xmlns:p14="http://schemas.microsoft.com/office/powerpoint/2010/main" val="239306079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picture containing text&#10;&#10;Description automatically generated">
            <a:extLst>
              <a:ext uri="{FF2B5EF4-FFF2-40B4-BE49-F238E27FC236}">
                <a16:creationId xmlns:a16="http://schemas.microsoft.com/office/drawing/2014/main" xmlns="" id="{AC9D764D-A081-6314-3506-28614E2A9D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66425" y="371797"/>
            <a:ext cx="8375301" cy="4524482"/>
          </a:xfrm>
          <a:prstGeom prst="rect">
            <a:avLst/>
          </a:prstGeom>
        </p:spPr>
      </p:pic>
      <p:sp>
        <p:nvSpPr>
          <p:cNvPr id="3" name="TextBox 2">
            <a:extLst>
              <a:ext uri="{FF2B5EF4-FFF2-40B4-BE49-F238E27FC236}">
                <a16:creationId xmlns:a16="http://schemas.microsoft.com/office/drawing/2014/main" xmlns="" id="{3A67EA1A-27D8-BEB0-EE66-DB6C70C7027A}"/>
              </a:ext>
            </a:extLst>
          </p:cNvPr>
          <p:cNvSpPr txBox="1"/>
          <p:nvPr/>
        </p:nvSpPr>
        <p:spPr>
          <a:xfrm>
            <a:off x="1427747" y="5342021"/>
            <a:ext cx="10154653" cy="1015663"/>
          </a:xfrm>
          <a:prstGeom prst="rect">
            <a:avLst/>
          </a:prstGeom>
          <a:noFill/>
        </p:spPr>
        <p:txBody>
          <a:bodyPr wrap="square" rtlCol="0">
            <a:spAutoFit/>
          </a:bodyPr>
          <a:lstStyle/>
          <a:p>
            <a:pPr marL="285750" indent="-285750">
              <a:buFont typeface="Arial" panose="020B0604020202020204" pitchFamily="34" charset="0"/>
              <a:buChar char="•"/>
            </a:pPr>
            <a:r>
              <a:rPr lang="en-US" sz="2000" dirty="0">
                <a:effectLst/>
                <a:latin typeface="Times New Roman" panose="02020603050405020304" pitchFamily="18" charset="0"/>
                <a:ea typeface="Calibri" panose="020F0502020204030204" pitchFamily="34" charset="0"/>
                <a:cs typeface="Gautami" panose="020B0502040204020203" pitchFamily="34" charset="0"/>
              </a:rPr>
              <a:t>In above screen potato leaf predicted as healthy and pesticide suggested as no pesticide is required now try with other images.</a:t>
            </a:r>
            <a:endParaRPr lang="en-IN" sz="2000" dirty="0">
              <a:effectLst/>
              <a:latin typeface="Calibri" panose="020F0502020204030204" pitchFamily="34" charset="0"/>
              <a:ea typeface="Calibri" panose="020F0502020204030204" pitchFamily="34" charset="0"/>
              <a:cs typeface="Gautami" panose="020B0502040204020203" pitchFamily="34" charset="0"/>
            </a:endParaRPr>
          </a:p>
          <a:p>
            <a:pPr marL="285750" indent="-285750">
              <a:buFont typeface="Arial" panose="020B0604020202020204" pitchFamily="34" charset="0"/>
              <a:buChar char="•"/>
            </a:pPr>
            <a:endParaRPr lang="en-IN" sz="2000" dirty="0"/>
          </a:p>
        </p:txBody>
      </p:sp>
    </p:spTree>
    <p:extLst>
      <p:ext uri="{BB962C8B-B14F-4D97-AF65-F5344CB8AC3E}">
        <p14:creationId xmlns:p14="http://schemas.microsoft.com/office/powerpoint/2010/main" val="6595007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picture containing text, food, snack food&#10;&#10;Description automatically generated">
            <a:extLst>
              <a:ext uri="{FF2B5EF4-FFF2-40B4-BE49-F238E27FC236}">
                <a16:creationId xmlns:a16="http://schemas.microsoft.com/office/drawing/2014/main" xmlns="" id="{7211DF3B-84AF-D0A8-BAF1-6F53706131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30245" y="332740"/>
            <a:ext cx="5731510" cy="3096260"/>
          </a:xfrm>
          <a:prstGeom prst="rect">
            <a:avLst/>
          </a:prstGeom>
        </p:spPr>
      </p:pic>
      <p:pic>
        <p:nvPicPr>
          <p:cNvPr id="3" name="Picture 2" descr="A picture containing text&#10;&#10;Description automatically generated">
            <a:extLst>
              <a:ext uri="{FF2B5EF4-FFF2-40B4-BE49-F238E27FC236}">
                <a16:creationId xmlns:a16="http://schemas.microsoft.com/office/drawing/2014/main" xmlns="" id="{BAFC991D-C1EF-C088-98E3-6544BAEF52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30245" y="3629460"/>
            <a:ext cx="5731510" cy="3096260"/>
          </a:xfrm>
          <a:prstGeom prst="rect">
            <a:avLst/>
          </a:prstGeom>
        </p:spPr>
      </p:pic>
    </p:spTree>
    <p:extLst>
      <p:ext uri="{BB962C8B-B14F-4D97-AF65-F5344CB8AC3E}">
        <p14:creationId xmlns:p14="http://schemas.microsoft.com/office/powerpoint/2010/main" val="374742095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iagram&#10;&#10;Description automatically generated">
            <a:extLst>
              <a:ext uri="{FF2B5EF4-FFF2-40B4-BE49-F238E27FC236}">
                <a16:creationId xmlns:a16="http://schemas.microsoft.com/office/drawing/2014/main" xmlns="" id="{9A949FF9-5B71-8B14-F39F-4EE64B02F5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9381" y="172318"/>
            <a:ext cx="5731510" cy="3096260"/>
          </a:xfrm>
          <a:prstGeom prst="rect">
            <a:avLst/>
          </a:prstGeom>
        </p:spPr>
      </p:pic>
      <p:pic>
        <p:nvPicPr>
          <p:cNvPr id="3" name="Picture 2" descr="A picture containing text&#10;&#10;Description automatically generated">
            <a:extLst>
              <a:ext uri="{FF2B5EF4-FFF2-40B4-BE49-F238E27FC236}">
                <a16:creationId xmlns:a16="http://schemas.microsoft.com/office/drawing/2014/main" xmlns="" id="{ED77B8C0-09D1-53E1-BCED-B7A04879F5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39381" y="3429000"/>
            <a:ext cx="5731510" cy="3096260"/>
          </a:xfrm>
          <a:prstGeom prst="rect">
            <a:avLst/>
          </a:prstGeom>
        </p:spPr>
      </p:pic>
      <p:sp>
        <p:nvSpPr>
          <p:cNvPr id="4" name="TextBox 3">
            <a:extLst>
              <a:ext uri="{FF2B5EF4-FFF2-40B4-BE49-F238E27FC236}">
                <a16:creationId xmlns:a16="http://schemas.microsoft.com/office/drawing/2014/main" xmlns="" id="{FDB0E970-1427-C781-1074-49F3A9D2FC57}"/>
              </a:ext>
            </a:extLst>
          </p:cNvPr>
          <p:cNvSpPr txBox="1"/>
          <p:nvPr/>
        </p:nvSpPr>
        <p:spPr>
          <a:xfrm>
            <a:off x="8133347" y="3429000"/>
            <a:ext cx="3609474" cy="1200329"/>
          </a:xfrm>
          <a:prstGeom prst="rect">
            <a:avLst/>
          </a:prstGeom>
          <a:noFill/>
        </p:spPr>
        <p:txBody>
          <a:bodyPr wrap="square" rtlCol="0">
            <a:spAutoFit/>
          </a:bodyPr>
          <a:lstStyle/>
          <a:p>
            <a:pPr marL="285750" indent="-285750">
              <a:buFont typeface="Arial" panose="020B0604020202020204" pitchFamily="34" charset="0"/>
              <a:buChar char="•"/>
            </a:pPr>
            <a:r>
              <a:rPr lang="en-US" sz="2400" dirty="0">
                <a:effectLst/>
                <a:latin typeface="Times New Roman" panose="02020603050405020304" pitchFamily="18" charset="0"/>
                <a:ea typeface="Calibri" panose="020F0502020204030204" pitchFamily="34" charset="0"/>
              </a:rPr>
              <a:t>Now click on ‘Accuracy &amp; Loss Graph’ button to get below graph</a:t>
            </a:r>
            <a:endParaRPr lang="en-IN" dirty="0"/>
          </a:p>
        </p:txBody>
      </p:sp>
    </p:spTree>
    <p:extLst>
      <p:ext uri="{BB962C8B-B14F-4D97-AF65-F5344CB8AC3E}">
        <p14:creationId xmlns:p14="http://schemas.microsoft.com/office/powerpoint/2010/main" val="35386966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5347416-FD2B-77D5-B500-2869D4E965C8}"/>
              </a:ext>
            </a:extLst>
          </p:cNvPr>
          <p:cNvSpPr>
            <a:spLocks noGrp="1"/>
          </p:cNvSpPr>
          <p:nvPr>
            <p:ph type="title"/>
          </p:nvPr>
        </p:nvSpPr>
        <p:spPr>
          <a:xfrm>
            <a:off x="3428948" y="989869"/>
            <a:ext cx="8911687" cy="878119"/>
          </a:xfrm>
        </p:spPr>
        <p:txBody>
          <a:bodyPr>
            <a:normAutofit/>
          </a:bodyPr>
          <a:lstStyle/>
          <a:p>
            <a:r>
              <a:rPr lang="en-IN" sz="3400" dirty="0">
                <a:latin typeface="Algerian" panose="04020705040A02060702" pitchFamily="82" charset="0"/>
              </a:rPr>
              <a:t>Future Enhancement</a:t>
            </a:r>
          </a:p>
        </p:txBody>
      </p:sp>
      <p:sp>
        <p:nvSpPr>
          <p:cNvPr id="3" name="Content Placeholder 2">
            <a:extLst>
              <a:ext uri="{FF2B5EF4-FFF2-40B4-BE49-F238E27FC236}">
                <a16:creationId xmlns:a16="http://schemas.microsoft.com/office/drawing/2014/main" xmlns="" id="{2C4F673F-37FB-55FF-F6F5-0C3939E77C1F}"/>
              </a:ext>
            </a:extLst>
          </p:cNvPr>
          <p:cNvSpPr>
            <a:spLocks noGrp="1"/>
          </p:cNvSpPr>
          <p:nvPr>
            <p:ph idx="1"/>
          </p:nvPr>
        </p:nvSpPr>
        <p:spPr>
          <a:xfrm>
            <a:off x="2171200" y="1989909"/>
            <a:ext cx="8915400" cy="3777622"/>
          </a:xfrm>
        </p:spPr>
        <p:txBody>
          <a:bodyPr>
            <a:normAutofit/>
          </a:bodyPr>
          <a:lstStyle/>
          <a:p>
            <a:r>
              <a:rPr lang="en-US" sz="2400" dirty="0">
                <a:solidFill>
                  <a:srgbClr val="000000"/>
                </a:solidFill>
                <a:latin typeface="Times New Roman" panose="02020603050405020304" pitchFamily="18" charset="0"/>
                <a:ea typeface="Calibri" panose="020F0502020204030204" pitchFamily="34" charset="0"/>
                <a:cs typeface="Gautami" panose="020B0502040204020203" pitchFamily="34" charset="0"/>
              </a:rPr>
              <a:t>T</a:t>
            </a:r>
            <a:r>
              <a:rPr lang="en-US" sz="2400" dirty="0" smtClean="0">
                <a:solidFill>
                  <a:srgbClr val="000000"/>
                </a:solidFill>
                <a:effectLst/>
                <a:latin typeface="Times New Roman" panose="02020603050405020304" pitchFamily="18" charset="0"/>
                <a:ea typeface="Calibri" panose="020F0502020204030204" pitchFamily="34" charset="0"/>
                <a:cs typeface="Gautami" panose="020B0502040204020203" pitchFamily="34" charset="0"/>
              </a:rPr>
              <a:t>here </a:t>
            </a:r>
            <a:r>
              <a:rPr lang="en-US" sz="2400" dirty="0">
                <a:solidFill>
                  <a:srgbClr val="000000"/>
                </a:solidFill>
                <a:effectLst/>
                <a:latin typeface="Times New Roman" panose="02020603050405020304" pitchFamily="18" charset="0"/>
                <a:ea typeface="Calibri" panose="020F0502020204030204" pitchFamily="34" charset="0"/>
                <a:cs typeface="Gautami" panose="020B0502040204020203" pitchFamily="34" charset="0"/>
              </a:rPr>
              <a:t>are two directions should be improved, they are extended data set and optimized model. There are 27 diseases with 10 crop species dataset is available, and other species and diseases were not involved, such as rice and wheat, and their related diseases. </a:t>
            </a:r>
          </a:p>
          <a:p>
            <a:r>
              <a:rPr lang="en-US" sz="2400" dirty="0">
                <a:solidFill>
                  <a:srgbClr val="000000"/>
                </a:solidFill>
                <a:effectLst/>
                <a:latin typeface="Times New Roman" panose="02020603050405020304" pitchFamily="18" charset="0"/>
                <a:ea typeface="Calibri" panose="020F0502020204030204" pitchFamily="34" charset="0"/>
                <a:cs typeface="Gautami" panose="020B0502040204020203" pitchFamily="34" charset="0"/>
              </a:rPr>
              <a:t>Therefore, the next step is to obtain more crop species and disease images for research.   This model has achieved good recognition accuracy and is worthy of further study and optimization.</a:t>
            </a:r>
          </a:p>
          <a:p>
            <a:r>
              <a:rPr lang="en-US" sz="2400" dirty="0">
                <a:solidFill>
                  <a:srgbClr val="000000"/>
                </a:solidFill>
                <a:effectLst/>
                <a:latin typeface="Times New Roman" panose="02020603050405020304" pitchFamily="18" charset="0"/>
                <a:ea typeface="Calibri" panose="020F0502020204030204" pitchFamily="34" charset="0"/>
                <a:cs typeface="Gautami" panose="020B0502040204020203" pitchFamily="34" charset="0"/>
              </a:rPr>
              <a:t>At the same time, we should design a network model which can classify crop images with higher accuracy.</a:t>
            </a:r>
            <a:endParaRPr lang="en-IN" sz="2400" dirty="0">
              <a:effectLst/>
              <a:latin typeface="Calibri" panose="020F0502020204030204" pitchFamily="34" charset="0"/>
              <a:ea typeface="Calibri" panose="020F0502020204030204" pitchFamily="34" charset="0"/>
              <a:cs typeface="Gautami" panose="020B0502040204020203" pitchFamily="34" charset="0"/>
            </a:endParaRPr>
          </a:p>
          <a:p>
            <a:endParaRPr lang="en-IN" sz="2400" dirty="0"/>
          </a:p>
        </p:txBody>
      </p:sp>
    </p:spTree>
    <p:extLst>
      <p:ext uri="{BB962C8B-B14F-4D97-AF65-F5344CB8AC3E}">
        <p14:creationId xmlns:p14="http://schemas.microsoft.com/office/powerpoint/2010/main" val="11152753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CA5D1A9-9D24-FCDE-B334-86EABB120C45}"/>
              </a:ext>
            </a:extLst>
          </p:cNvPr>
          <p:cNvSpPr>
            <a:spLocks noGrp="1"/>
          </p:cNvSpPr>
          <p:nvPr>
            <p:ph type="title"/>
          </p:nvPr>
        </p:nvSpPr>
        <p:spPr>
          <a:xfrm>
            <a:off x="4160468" y="904961"/>
            <a:ext cx="8911687" cy="1280890"/>
          </a:xfrm>
        </p:spPr>
        <p:txBody>
          <a:bodyPr>
            <a:normAutofit/>
          </a:bodyPr>
          <a:lstStyle/>
          <a:p>
            <a:r>
              <a:rPr lang="en-IN" sz="3400" dirty="0">
                <a:latin typeface="Algerian" panose="04020705040A02060702" pitchFamily="82" charset="0"/>
              </a:rPr>
              <a:t>Conclusion </a:t>
            </a:r>
          </a:p>
        </p:txBody>
      </p:sp>
      <p:sp>
        <p:nvSpPr>
          <p:cNvPr id="3" name="Content Placeholder 2">
            <a:extLst>
              <a:ext uri="{FF2B5EF4-FFF2-40B4-BE49-F238E27FC236}">
                <a16:creationId xmlns:a16="http://schemas.microsoft.com/office/drawing/2014/main" xmlns="" id="{3C98C3AE-66C4-C752-51AB-D7FF10512478}"/>
              </a:ext>
            </a:extLst>
          </p:cNvPr>
          <p:cNvSpPr>
            <a:spLocks noGrp="1"/>
          </p:cNvSpPr>
          <p:nvPr>
            <p:ph idx="1"/>
          </p:nvPr>
        </p:nvSpPr>
        <p:spPr>
          <a:xfrm>
            <a:off x="2132012" y="2185851"/>
            <a:ext cx="8915400" cy="3777622"/>
          </a:xfrm>
        </p:spPr>
        <p:txBody>
          <a:bodyPr>
            <a:normAutofit/>
          </a:bodyPr>
          <a:lstStyle/>
          <a:p>
            <a:r>
              <a:rPr lang="en-US" sz="2400" dirty="0">
                <a:solidFill>
                  <a:srgbClr val="000000"/>
                </a:solidFill>
                <a:effectLst/>
                <a:latin typeface="Times New Roman" panose="02020603050405020304" pitchFamily="18" charset="0"/>
                <a:ea typeface="Calibri" panose="020F0502020204030204" pitchFamily="34" charset="0"/>
                <a:cs typeface="Gautami" panose="020B0502040204020203" pitchFamily="34" charset="0"/>
              </a:rPr>
              <a:t>In this work 15 kinds of crop diseases were studied. The model is constructed by using deep learning theory and </a:t>
            </a:r>
            <a:r>
              <a:rPr lang="en-US" sz="2400" dirty="0" err="1">
                <a:solidFill>
                  <a:srgbClr val="000000"/>
                </a:solidFill>
                <a:effectLst/>
                <a:latin typeface="Times New Roman" panose="02020603050405020304" pitchFamily="18" charset="0"/>
                <a:ea typeface="Calibri" panose="020F0502020204030204" pitchFamily="34" charset="0"/>
                <a:cs typeface="Gautami" panose="020B0502040204020203" pitchFamily="34" charset="0"/>
              </a:rPr>
              <a:t>ResNet</a:t>
            </a:r>
            <a:r>
              <a:rPr lang="en-US" sz="2400" dirty="0">
                <a:solidFill>
                  <a:srgbClr val="000000"/>
                </a:solidFill>
                <a:effectLst/>
                <a:latin typeface="Times New Roman" panose="02020603050405020304" pitchFamily="18" charset="0"/>
                <a:ea typeface="Calibri" panose="020F0502020204030204" pitchFamily="34" charset="0"/>
                <a:cs typeface="Gautami" panose="020B0502040204020203" pitchFamily="34" charset="0"/>
              </a:rPr>
              <a:t>-CNN technology. </a:t>
            </a:r>
          </a:p>
          <a:p>
            <a:r>
              <a:rPr lang="en-US" sz="2400" dirty="0">
                <a:solidFill>
                  <a:srgbClr val="000000"/>
                </a:solidFill>
                <a:effectLst/>
                <a:latin typeface="Times New Roman" panose="02020603050405020304" pitchFamily="18" charset="0"/>
                <a:ea typeface="Calibri" panose="020F0502020204030204" pitchFamily="34" charset="0"/>
                <a:cs typeface="Gautami" panose="020B0502040204020203" pitchFamily="34" charset="0"/>
              </a:rPr>
              <a:t>Experiments show that the model can effectively identify the data set, and the overall recognition accuracy is as high as 98.23%. The results show that the recognition accuracy of this hybrid network model is relatively higher than the traditional model, and it can be effectively applied to the identification and detection of plant diseases. </a:t>
            </a:r>
            <a:endParaRPr lang="en-IN" sz="2400" dirty="0">
              <a:effectLst/>
              <a:latin typeface="Calibri" panose="020F0502020204030204" pitchFamily="34" charset="0"/>
              <a:ea typeface="Calibri" panose="020F0502020204030204" pitchFamily="34" charset="0"/>
              <a:cs typeface="Gautami" panose="020B0502040204020203" pitchFamily="34" charset="0"/>
            </a:endParaRPr>
          </a:p>
          <a:p>
            <a:endParaRPr lang="en-IN" sz="2400" dirty="0"/>
          </a:p>
        </p:txBody>
      </p:sp>
    </p:spTree>
    <p:extLst>
      <p:ext uri="{BB962C8B-B14F-4D97-AF65-F5344CB8AC3E}">
        <p14:creationId xmlns:p14="http://schemas.microsoft.com/office/powerpoint/2010/main" val="362333580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6D3C338-4FC7-4D40-9611-578E9DF94D18}"/>
              </a:ext>
            </a:extLst>
          </p:cNvPr>
          <p:cNvSpPr>
            <a:spLocks noGrp="1"/>
          </p:cNvSpPr>
          <p:nvPr>
            <p:ph type="title"/>
          </p:nvPr>
        </p:nvSpPr>
        <p:spPr>
          <a:xfrm>
            <a:off x="3595052" y="2613799"/>
            <a:ext cx="6215154" cy="1734903"/>
          </a:xfrm>
        </p:spPr>
        <p:txBody>
          <a:bodyPr/>
          <a:lstStyle/>
          <a:p>
            <a:r>
              <a:rPr lang="en-IN" dirty="0"/>
              <a:t>THANK </a:t>
            </a:r>
            <a:r>
              <a:rPr lang="en-IN" dirty="0" smtClean="0"/>
              <a:t>YOU !!!</a:t>
            </a:r>
            <a:endParaRPr lang="en-IN" dirty="0"/>
          </a:p>
        </p:txBody>
      </p:sp>
    </p:spTree>
    <p:extLst>
      <p:ext uri="{BB962C8B-B14F-4D97-AF65-F5344CB8AC3E}">
        <p14:creationId xmlns:p14="http://schemas.microsoft.com/office/powerpoint/2010/main" val="41379736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97B8AC73-DD64-BE46-696C-EEC835A1A8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33208" y="214412"/>
            <a:ext cx="7521510" cy="6429175"/>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2097681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6CDE429-DF0C-5B9C-F60E-3FAF6849B196}"/>
              </a:ext>
            </a:extLst>
          </p:cNvPr>
          <p:cNvSpPr>
            <a:spLocks noGrp="1"/>
          </p:cNvSpPr>
          <p:nvPr>
            <p:ph type="title"/>
          </p:nvPr>
        </p:nvSpPr>
        <p:spPr>
          <a:xfrm>
            <a:off x="3820834" y="1314264"/>
            <a:ext cx="4918218" cy="884650"/>
          </a:xfrm>
        </p:spPr>
        <p:txBody>
          <a:bodyPr>
            <a:normAutofit/>
          </a:bodyPr>
          <a:lstStyle/>
          <a:p>
            <a:r>
              <a:rPr lang="en-IN" sz="3400" dirty="0">
                <a:latin typeface="Algerian" panose="04020705040A02060702" pitchFamily="82" charset="0"/>
              </a:rPr>
              <a:t>LITERATURE SURVEY</a:t>
            </a:r>
          </a:p>
        </p:txBody>
      </p:sp>
      <p:sp>
        <p:nvSpPr>
          <p:cNvPr id="3" name="Content Placeholder 2">
            <a:extLst>
              <a:ext uri="{FF2B5EF4-FFF2-40B4-BE49-F238E27FC236}">
                <a16:creationId xmlns:a16="http://schemas.microsoft.com/office/drawing/2014/main" xmlns="" id="{CE275B77-377F-B9A5-78D4-4311F6677D86}"/>
              </a:ext>
            </a:extLst>
          </p:cNvPr>
          <p:cNvSpPr>
            <a:spLocks noGrp="1"/>
          </p:cNvSpPr>
          <p:nvPr>
            <p:ph idx="1"/>
          </p:nvPr>
        </p:nvSpPr>
        <p:spPr>
          <a:xfrm>
            <a:off x="2171202" y="2551611"/>
            <a:ext cx="8915400" cy="3287486"/>
          </a:xfrm>
        </p:spPr>
        <p:txBody>
          <a:bodyPr>
            <a:normAutofit/>
          </a:bodyPr>
          <a:lstStyle/>
          <a:p>
            <a:r>
              <a:rPr lang="en-IN" sz="2400" dirty="0">
                <a:effectLst/>
                <a:latin typeface="Times New Roman" panose="02020603050405020304" pitchFamily="18" charset="0"/>
                <a:ea typeface="Calibri" panose="020F0502020204030204" pitchFamily="34" charset="0"/>
              </a:rPr>
              <a:t>proposed a recognition system of images for plant species which can be identified automatically namely Leaf Snap. They built a mobile app that assists users to recognize trees by capturing photos of their leaves and their current version covers all species of the given dataset. Their recognition process mainly consists of four parts - classifying, segmenting, extracting and comparing. Furthermore, they followed nearest neighbours (NN) approach for identification of leaf type. Sue Han et al. </a:t>
            </a:r>
          </a:p>
        </p:txBody>
      </p:sp>
    </p:spTree>
    <p:extLst>
      <p:ext uri="{BB962C8B-B14F-4D97-AF65-F5344CB8AC3E}">
        <p14:creationId xmlns:p14="http://schemas.microsoft.com/office/powerpoint/2010/main" val="31153613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37E9498-2914-0601-CCBD-77F0918BCDE6}"/>
              </a:ext>
            </a:extLst>
          </p:cNvPr>
          <p:cNvSpPr>
            <a:spLocks noGrp="1"/>
          </p:cNvSpPr>
          <p:nvPr>
            <p:ph type="title"/>
          </p:nvPr>
        </p:nvSpPr>
        <p:spPr>
          <a:xfrm>
            <a:off x="3951462" y="735612"/>
            <a:ext cx="8911687" cy="695239"/>
          </a:xfrm>
        </p:spPr>
        <p:txBody>
          <a:bodyPr>
            <a:normAutofit/>
          </a:bodyPr>
          <a:lstStyle/>
          <a:p>
            <a:r>
              <a:rPr lang="en-IN" sz="3400" dirty="0">
                <a:latin typeface="Algerian" panose="04020705040A02060702" pitchFamily="82" charset="0"/>
              </a:rPr>
              <a:t>EXISTING SYSTEM</a:t>
            </a:r>
          </a:p>
        </p:txBody>
      </p:sp>
      <p:sp>
        <p:nvSpPr>
          <p:cNvPr id="3" name="Content Placeholder 2">
            <a:extLst>
              <a:ext uri="{FF2B5EF4-FFF2-40B4-BE49-F238E27FC236}">
                <a16:creationId xmlns:a16="http://schemas.microsoft.com/office/drawing/2014/main" xmlns="" id="{445A6403-5FCF-2CA5-29DA-06328C3796C2}"/>
              </a:ext>
            </a:extLst>
          </p:cNvPr>
          <p:cNvSpPr>
            <a:spLocks noGrp="1"/>
          </p:cNvSpPr>
          <p:nvPr>
            <p:ph idx="1"/>
          </p:nvPr>
        </p:nvSpPr>
        <p:spPr>
          <a:xfrm>
            <a:off x="1752192" y="2248473"/>
            <a:ext cx="9820501" cy="4609527"/>
          </a:xfrm>
        </p:spPr>
        <p:txBody>
          <a:bodyPr>
            <a:noAutofit/>
          </a:bodyPr>
          <a:lstStyle/>
          <a:p>
            <a:pPr marL="285750" indent="-285750" algn="just">
              <a:buFont typeface="Wingdings" panose="05000000000000000000" pitchFamily="2" charset="2"/>
              <a:buChar char="Ø"/>
            </a:pPr>
            <a:r>
              <a:rPr lang="en-IN" sz="2400" dirty="0">
                <a:effectLst/>
                <a:latin typeface="Times New Roman" panose="02020603050405020304" pitchFamily="18" charset="0"/>
                <a:ea typeface="Calibri" panose="020F0502020204030204" pitchFamily="34" charset="0"/>
                <a:cs typeface="Cordia New" panose="020B0304020202020204" pitchFamily="34" charset="-34"/>
              </a:rPr>
              <a:t>K-Nearest Neighbour is one of the simplest Machine Learning algorithms based on Supervised Learning technique.</a:t>
            </a:r>
          </a:p>
          <a:p>
            <a:pPr marL="285750" indent="-285750" algn="just">
              <a:buFont typeface="Wingdings" panose="05000000000000000000" pitchFamily="2" charset="2"/>
              <a:buChar char="Ø"/>
            </a:pPr>
            <a:r>
              <a:rPr lang="en-IN" sz="2400" dirty="0">
                <a:effectLst/>
                <a:latin typeface="Times New Roman" panose="02020603050405020304" pitchFamily="18" charset="0"/>
                <a:ea typeface="Calibri" panose="020F0502020204030204" pitchFamily="34" charset="0"/>
                <a:cs typeface="Cordia New" panose="020B0304020202020204" pitchFamily="34" charset="-34"/>
              </a:rPr>
              <a:t>K-NN algorithm assumes the similarity between the new case/data and available cases and put the new case into the category that is most similar to the available categories.</a:t>
            </a:r>
            <a:endParaRPr lang="en-IN" sz="2400" dirty="0">
              <a:effectLst/>
              <a:latin typeface="Calibri" panose="020F0502020204030204" pitchFamily="34" charset="0"/>
              <a:ea typeface="Calibri" panose="020F0502020204030204" pitchFamily="34" charset="0"/>
              <a:cs typeface="Cordia New" panose="020B0304020202020204" pitchFamily="34" charset="-34"/>
            </a:endParaRPr>
          </a:p>
          <a:p>
            <a:pPr marL="285750" indent="-285750" algn="just">
              <a:buFont typeface="Wingdings" panose="05000000000000000000" pitchFamily="2" charset="2"/>
              <a:buChar char="Ø"/>
            </a:pPr>
            <a:r>
              <a:rPr lang="en-IN" sz="2400" dirty="0">
                <a:effectLst/>
                <a:latin typeface="Times New Roman" panose="02020603050405020304" pitchFamily="18" charset="0"/>
                <a:ea typeface="Calibri" panose="020F0502020204030204" pitchFamily="34" charset="0"/>
                <a:cs typeface="Cordia New" panose="020B0304020202020204" pitchFamily="34" charset="-34"/>
              </a:rPr>
              <a:t>K-NN algorithm stores all the available data and classifies a new data point based on the similarity. This means when new data appears then it can be easily classified into a well suite category by using K- NN algorithm.</a:t>
            </a:r>
            <a:endParaRPr lang="en-IN" sz="2400" dirty="0">
              <a:effectLst/>
              <a:latin typeface="Calibri" panose="020F0502020204030204" pitchFamily="34" charset="0"/>
              <a:ea typeface="Calibri" panose="020F0502020204030204" pitchFamily="34" charset="0"/>
              <a:cs typeface="Cordia New" panose="020B0304020202020204" pitchFamily="34" charset="-34"/>
            </a:endParaRPr>
          </a:p>
          <a:p>
            <a:pPr marL="285750" indent="-285750" algn="just">
              <a:buFont typeface="Wingdings" panose="05000000000000000000" pitchFamily="2" charset="2"/>
              <a:buChar char="Ø"/>
            </a:pPr>
            <a:r>
              <a:rPr lang="en-IN" sz="2400" dirty="0">
                <a:effectLst/>
                <a:latin typeface="Times New Roman" panose="02020603050405020304" pitchFamily="18" charset="0"/>
                <a:ea typeface="Calibri" panose="020F0502020204030204" pitchFamily="34" charset="0"/>
                <a:cs typeface="Cordia New" panose="020B0304020202020204" pitchFamily="34" charset="-34"/>
              </a:rPr>
              <a:t>K-NN is a non-parametric algorithm, which means it does not make any assumption on underlying data.</a:t>
            </a:r>
            <a:endParaRPr lang="en-IN" sz="2400" dirty="0">
              <a:effectLst/>
              <a:latin typeface="Calibri" panose="020F0502020204030204" pitchFamily="34" charset="0"/>
              <a:ea typeface="Calibri" panose="020F0502020204030204" pitchFamily="34" charset="0"/>
              <a:cs typeface="Cordia New" panose="020B0304020202020204" pitchFamily="34" charset="-34"/>
            </a:endParaRPr>
          </a:p>
          <a:p>
            <a:endParaRPr lang="en-IN" sz="2400" dirty="0"/>
          </a:p>
        </p:txBody>
      </p:sp>
      <p:sp>
        <p:nvSpPr>
          <p:cNvPr id="4" name="TextBox 3">
            <a:extLst>
              <a:ext uri="{FF2B5EF4-FFF2-40B4-BE49-F238E27FC236}">
                <a16:creationId xmlns:a16="http://schemas.microsoft.com/office/drawing/2014/main" xmlns="" id="{EF162D83-D89A-D103-C6D9-3B57D96E6990}"/>
              </a:ext>
            </a:extLst>
          </p:cNvPr>
          <p:cNvSpPr txBox="1"/>
          <p:nvPr/>
        </p:nvSpPr>
        <p:spPr>
          <a:xfrm>
            <a:off x="1752192" y="1608829"/>
            <a:ext cx="8915400" cy="461665"/>
          </a:xfrm>
          <a:prstGeom prst="rect">
            <a:avLst/>
          </a:prstGeom>
          <a:noFill/>
        </p:spPr>
        <p:txBody>
          <a:bodyPr wrap="square" rtlCol="0">
            <a:spAutoFit/>
          </a:bodyPr>
          <a:lstStyle/>
          <a:p>
            <a:pPr algn="ctr"/>
            <a:r>
              <a:rPr lang="en-IN" sz="2400" dirty="0">
                <a:solidFill>
                  <a:schemeClr val="accent2"/>
                </a:solidFill>
                <a:effectLst/>
                <a:latin typeface="Times New Roman" panose="02020603050405020304" pitchFamily="18" charset="0"/>
                <a:ea typeface="Calibri" panose="020F0502020204030204" pitchFamily="34" charset="0"/>
              </a:rPr>
              <a:t>K-Nearest Neighbour (KNN) Algorithm</a:t>
            </a:r>
            <a:endParaRPr lang="en-IN" sz="2400" dirty="0">
              <a:solidFill>
                <a:schemeClr val="accent2"/>
              </a:solidFill>
            </a:endParaRPr>
          </a:p>
        </p:txBody>
      </p:sp>
    </p:spTree>
    <p:extLst>
      <p:ext uri="{BB962C8B-B14F-4D97-AF65-F5344CB8AC3E}">
        <p14:creationId xmlns:p14="http://schemas.microsoft.com/office/powerpoint/2010/main" val="20910919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E28A416-4C81-D7DB-AD75-7C89009681B9}"/>
              </a:ext>
            </a:extLst>
          </p:cNvPr>
          <p:cNvSpPr>
            <a:spLocks noGrp="1"/>
          </p:cNvSpPr>
          <p:nvPr>
            <p:ph type="title"/>
          </p:nvPr>
        </p:nvSpPr>
        <p:spPr>
          <a:xfrm>
            <a:off x="2370857" y="1172751"/>
            <a:ext cx="8911687" cy="760553"/>
          </a:xfrm>
        </p:spPr>
        <p:txBody>
          <a:bodyPr>
            <a:normAutofit/>
          </a:bodyPr>
          <a:lstStyle/>
          <a:p>
            <a:r>
              <a:rPr lang="en-IN" sz="3400" dirty="0" smtClean="0">
                <a:latin typeface="Algerian" panose="04020705040A02060702" pitchFamily="82" charset="0"/>
              </a:rPr>
              <a:t>Drawbacks </a:t>
            </a:r>
            <a:r>
              <a:rPr lang="en-IN" sz="3400" dirty="0">
                <a:latin typeface="Algerian" panose="04020705040A02060702" pitchFamily="82" charset="0"/>
              </a:rPr>
              <a:t>of existing system</a:t>
            </a:r>
          </a:p>
        </p:txBody>
      </p:sp>
      <p:sp>
        <p:nvSpPr>
          <p:cNvPr id="3" name="Content Placeholder 2">
            <a:extLst>
              <a:ext uri="{FF2B5EF4-FFF2-40B4-BE49-F238E27FC236}">
                <a16:creationId xmlns:a16="http://schemas.microsoft.com/office/drawing/2014/main" xmlns="" id="{C3CE9CFF-45FD-A92F-EECE-B92683514AC3}"/>
              </a:ext>
            </a:extLst>
          </p:cNvPr>
          <p:cNvSpPr>
            <a:spLocks noGrp="1"/>
          </p:cNvSpPr>
          <p:nvPr>
            <p:ph idx="1"/>
          </p:nvPr>
        </p:nvSpPr>
        <p:spPr/>
        <p:txBody>
          <a:bodyPr>
            <a:noAutofit/>
          </a:bodyPr>
          <a:lstStyle/>
          <a:p>
            <a:pPr marL="342900" lvl="0" indent="-342900">
              <a:lnSpc>
                <a:spcPct val="150000"/>
              </a:lnSpc>
              <a:buFont typeface="Wingdings" panose="05000000000000000000" pitchFamily="2" charset="2"/>
              <a:buChar char="Ø"/>
            </a:pPr>
            <a:r>
              <a:rPr lang="en-IN" sz="2400" dirty="0">
                <a:effectLst/>
                <a:latin typeface="Times New Roman" panose="02020603050405020304" pitchFamily="18" charset="0"/>
                <a:ea typeface="Calibri" panose="020F0502020204030204" pitchFamily="34" charset="0"/>
                <a:cs typeface="Cordia New" panose="020B0304020202020204" pitchFamily="34" charset="-34"/>
              </a:rPr>
              <a:t>Accuracy depends on the quality of the data.</a:t>
            </a:r>
            <a:endParaRPr lang="en-IN" sz="2400" dirty="0">
              <a:effectLst/>
              <a:latin typeface="Calibri" panose="020F0502020204030204" pitchFamily="34" charset="0"/>
              <a:ea typeface="Calibri" panose="020F0502020204030204" pitchFamily="34" charset="0"/>
              <a:cs typeface="Cordia New" panose="020B0304020202020204" pitchFamily="34" charset="-34"/>
            </a:endParaRPr>
          </a:p>
          <a:p>
            <a:pPr marL="342900" lvl="0" indent="-342900">
              <a:lnSpc>
                <a:spcPct val="150000"/>
              </a:lnSpc>
              <a:buFont typeface="Wingdings" panose="05000000000000000000" pitchFamily="2" charset="2"/>
              <a:buChar char="Ø"/>
            </a:pPr>
            <a:r>
              <a:rPr lang="en-IN" sz="2400" dirty="0">
                <a:effectLst/>
                <a:latin typeface="Times New Roman" panose="02020603050405020304" pitchFamily="18" charset="0"/>
                <a:ea typeface="Calibri" panose="020F0502020204030204" pitchFamily="34" charset="0"/>
                <a:cs typeface="Cordia New" panose="020B0304020202020204" pitchFamily="34" charset="-34"/>
              </a:rPr>
              <a:t>With large data, the prediction stage might be slow.</a:t>
            </a:r>
            <a:endParaRPr lang="en-IN" sz="2400" dirty="0">
              <a:effectLst/>
              <a:latin typeface="Calibri" panose="020F0502020204030204" pitchFamily="34" charset="0"/>
              <a:ea typeface="Calibri" panose="020F0502020204030204" pitchFamily="34" charset="0"/>
              <a:cs typeface="Cordia New" panose="020B0304020202020204" pitchFamily="34" charset="-34"/>
            </a:endParaRPr>
          </a:p>
          <a:p>
            <a:pPr marL="342900" lvl="0" indent="-342900">
              <a:lnSpc>
                <a:spcPct val="150000"/>
              </a:lnSpc>
              <a:buFont typeface="Wingdings" panose="05000000000000000000" pitchFamily="2" charset="2"/>
              <a:buChar char="Ø"/>
            </a:pPr>
            <a:r>
              <a:rPr lang="en-IN" sz="2400" dirty="0">
                <a:effectLst/>
                <a:latin typeface="Times New Roman" panose="02020603050405020304" pitchFamily="18" charset="0"/>
                <a:ea typeface="Calibri" panose="020F0502020204030204" pitchFamily="34" charset="0"/>
                <a:cs typeface="Cordia New" panose="020B0304020202020204" pitchFamily="34" charset="-34"/>
              </a:rPr>
              <a:t>Sensitive to the scale of the data and irrelevant features.</a:t>
            </a:r>
            <a:endParaRPr lang="en-IN" sz="2400" dirty="0">
              <a:effectLst/>
              <a:latin typeface="Calibri" panose="020F0502020204030204" pitchFamily="34" charset="0"/>
              <a:ea typeface="Calibri" panose="020F0502020204030204" pitchFamily="34" charset="0"/>
              <a:cs typeface="Cordia New" panose="020B0304020202020204" pitchFamily="34" charset="-34"/>
            </a:endParaRPr>
          </a:p>
          <a:p>
            <a:pPr marL="342900" lvl="0" indent="-342900">
              <a:lnSpc>
                <a:spcPct val="150000"/>
              </a:lnSpc>
              <a:buFont typeface="Wingdings" panose="05000000000000000000" pitchFamily="2" charset="2"/>
              <a:buChar char="Ø"/>
            </a:pPr>
            <a:r>
              <a:rPr lang="en-IN" sz="2400" dirty="0">
                <a:effectLst/>
                <a:latin typeface="Times New Roman" panose="02020603050405020304" pitchFamily="18" charset="0"/>
                <a:ea typeface="Calibri" panose="020F0502020204030204" pitchFamily="34" charset="0"/>
                <a:cs typeface="Cordia New" panose="020B0304020202020204" pitchFamily="34" charset="-34"/>
              </a:rPr>
              <a:t>Require high memory – need to store all of the training data.</a:t>
            </a:r>
            <a:endParaRPr lang="en-IN" sz="2400" dirty="0">
              <a:effectLst/>
              <a:latin typeface="Calibri" panose="020F0502020204030204" pitchFamily="34" charset="0"/>
              <a:ea typeface="Calibri" panose="020F0502020204030204" pitchFamily="34" charset="0"/>
              <a:cs typeface="Cordia New" panose="020B0304020202020204" pitchFamily="34" charset="-34"/>
            </a:endParaRPr>
          </a:p>
          <a:p>
            <a:pPr marL="342900" lvl="0" indent="-342900">
              <a:lnSpc>
                <a:spcPct val="150000"/>
              </a:lnSpc>
              <a:spcAft>
                <a:spcPts val="800"/>
              </a:spcAft>
              <a:buFont typeface="Wingdings" panose="05000000000000000000" pitchFamily="2" charset="2"/>
              <a:buChar char="Ø"/>
            </a:pPr>
            <a:r>
              <a:rPr lang="en-IN" sz="2400" dirty="0">
                <a:effectLst/>
                <a:latin typeface="Times New Roman" panose="02020603050405020304" pitchFamily="18" charset="0"/>
                <a:ea typeface="Calibri" panose="020F0502020204030204" pitchFamily="34" charset="0"/>
                <a:cs typeface="Cordia New" panose="020B0304020202020204" pitchFamily="34" charset="-34"/>
              </a:rPr>
              <a:t>Given that it stores all of the training, it can be computationally expensive.</a:t>
            </a:r>
            <a:endParaRPr lang="en-IN" sz="2400" dirty="0">
              <a:effectLst/>
              <a:latin typeface="Calibri" panose="020F0502020204030204" pitchFamily="34" charset="0"/>
              <a:ea typeface="Calibri" panose="020F0502020204030204" pitchFamily="34" charset="0"/>
              <a:cs typeface="Cordia New" panose="020B0304020202020204" pitchFamily="34" charset="-34"/>
            </a:endParaRPr>
          </a:p>
          <a:p>
            <a:endParaRPr lang="en-IN" sz="2400" dirty="0"/>
          </a:p>
        </p:txBody>
      </p:sp>
    </p:spTree>
    <p:extLst>
      <p:ext uri="{BB962C8B-B14F-4D97-AF65-F5344CB8AC3E}">
        <p14:creationId xmlns:p14="http://schemas.microsoft.com/office/powerpoint/2010/main" val="39521318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852F148-A8BC-D88D-26F3-00A7505AC4E6}"/>
              </a:ext>
            </a:extLst>
          </p:cNvPr>
          <p:cNvSpPr>
            <a:spLocks noGrp="1"/>
          </p:cNvSpPr>
          <p:nvPr>
            <p:ph type="title"/>
          </p:nvPr>
        </p:nvSpPr>
        <p:spPr>
          <a:xfrm>
            <a:off x="4385329" y="684541"/>
            <a:ext cx="4252012" cy="656050"/>
          </a:xfrm>
        </p:spPr>
        <p:txBody>
          <a:bodyPr>
            <a:normAutofit/>
          </a:bodyPr>
          <a:lstStyle/>
          <a:p>
            <a:r>
              <a:rPr lang="en-IN" sz="3400" dirty="0">
                <a:latin typeface="Algerian" panose="04020705040A02060702" pitchFamily="82" charset="0"/>
              </a:rPr>
              <a:t>PROPOSED SYSTEM</a:t>
            </a:r>
          </a:p>
        </p:txBody>
      </p:sp>
      <p:sp>
        <p:nvSpPr>
          <p:cNvPr id="3" name="Content Placeholder 2">
            <a:extLst>
              <a:ext uri="{FF2B5EF4-FFF2-40B4-BE49-F238E27FC236}">
                <a16:creationId xmlns:a16="http://schemas.microsoft.com/office/drawing/2014/main" xmlns="" id="{3926E35F-7B94-449F-D6EC-9534A81064AE}"/>
              </a:ext>
            </a:extLst>
          </p:cNvPr>
          <p:cNvSpPr>
            <a:spLocks noGrp="1"/>
          </p:cNvSpPr>
          <p:nvPr>
            <p:ph idx="1"/>
          </p:nvPr>
        </p:nvSpPr>
        <p:spPr>
          <a:xfrm>
            <a:off x="1502230" y="2328731"/>
            <a:ext cx="10280416" cy="4163508"/>
          </a:xfrm>
        </p:spPr>
        <p:txBody>
          <a:bodyPr>
            <a:noAutofit/>
          </a:bodyPr>
          <a:lstStyle/>
          <a:p>
            <a:pPr marL="628650" indent="-285750" algn="just" fontAlgn="base">
              <a:spcAft>
                <a:spcPts val="1920"/>
              </a:spcAft>
              <a:buFont typeface="Wingdings" panose="05000000000000000000" pitchFamily="2" charset="2"/>
              <a:buChar char="Ø"/>
            </a:pPr>
            <a:r>
              <a:rPr lang="en-IN" sz="2400" dirty="0" err="1">
                <a:solidFill>
                  <a:srgbClr val="444444"/>
                </a:solidFill>
                <a:effectLst/>
                <a:latin typeface="Times New Roman" panose="02020603050405020304" pitchFamily="18" charset="0"/>
                <a:ea typeface="Times New Roman" panose="02020603050405020304" pitchFamily="18" charset="0"/>
              </a:rPr>
              <a:t>ResNet</a:t>
            </a:r>
            <a:r>
              <a:rPr lang="en-IN" sz="2400" dirty="0">
                <a:solidFill>
                  <a:srgbClr val="444444"/>
                </a:solidFill>
                <a:effectLst/>
                <a:latin typeface="Times New Roman" panose="02020603050405020304" pitchFamily="18" charset="0"/>
                <a:ea typeface="Times New Roman" panose="02020603050405020304" pitchFamily="18" charset="0"/>
              </a:rPr>
              <a:t>, short for Residual Network is a specific type of neural network that was introduced in 2015 “Deep Residual Learning for Image Recognition”.</a:t>
            </a:r>
          </a:p>
          <a:p>
            <a:pPr marL="628650" indent="-285750" algn="just" fontAlgn="base">
              <a:spcAft>
                <a:spcPts val="1920"/>
              </a:spcAft>
              <a:buFont typeface="Wingdings" panose="05000000000000000000" pitchFamily="2" charset="2"/>
              <a:buChar char="Ø"/>
            </a:pPr>
            <a:r>
              <a:rPr lang="en-IN" sz="2400" dirty="0">
                <a:solidFill>
                  <a:srgbClr val="444444"/>
                </a:solidFill>
                <a:effectLst/>
                <a:latin typeface="Times New Roman" panose="02020603050405020304" pitchFamily="18" charset="0"/>
                <a:ea typeface="Times New Roman" panose="02020603050405020304" pitchFamily="18" charset="0"/>
                <a:cs typeface="Times New Roman" panose="02020603050405020304" pitchFamily="18" charset="0"/>
              </a:rPr>
              <a:t>The </a:t>
            </a:r>
            <a:r>
              <a:rPr lang="en-IN" sz="2400" dirty="0" err="1">
                <a:solidFill>
                  <a:srgbClr val="444444"/>
                </a:solidFill>
                <a:effectLst/>
                <a:latin typeface="Times New Roman" panose="02020603050405020304" pitchFamily="18" charset="0"/>
                <a:ea typeface="Times New Roman" panose="02020603050405020304" pitchFamily="18" charset="0"/>
                <a:cs typeface="Times New Roman" panose="02020603050405020304" pitchFamily="18" charset="0"/>
              </a:rPr>
              <a:t>ResNet</a:t>
            </a:r>
            <a:r>
              <a:rPr lang="en-IN" sz="2400" dirty="0">
                <a:solidFill>
                  <a:srgbClr val="444444"/>
                </a:solidFill>
                <a:effectLst/>
                <a:latin typeface="Times New Roman" panose="02020603050405020304" pitchFamily="18" charset="0"/>
                <a:ea typeface="Times New Roman" panose="02020603050405020304" pitchFamily="18" charset="0"/>
                <a:cs typeface="Times New Roman" panose="02020603050405020304" pitchFamily="18" charset="0"/>
              </a:rPr>
              <a:t> models were extremely successful.</a:t>
            </a:r>
          </a:p>
          <a:p>
            <a:pPr marL="628650" indent="-285750" algn="just" fontAlgn="base">
              <a:spcAft>
                <a:spcPts val="1920"/>
              </a:spcAft>
              <a:buFont typeface="Wingdings" panose="05000000000000000000" pitchFamily="2" charset="2"/>
              <a:buChar char="Ø"/>
            </a:pPr>
            <a:r>
              <a:rPr lang="en-US" sz="2400" dirty="0">
                <a:solidFill>
                  <a:srgbClr val="000000"/>
                </a:solidFill>
                <a:effectLst/>
                <a:latin typeface="Times New Roman" panose="02020603050405020304" pitchFamily="18" charset="0"/>
                <a:ea typeface="Calibri" panose="020F0502020204030204" pitchFamily="34" charset="0"/>
              </a:rPr>
              <a:t>CNN involves in allowing every source data via a succession of convolution layers by a kernel </a:t>
            </a:r>
            <a:endParaRPr lang="en-IN" sz="2400" dirty="0">
              <a:solidFill>
                <a:srgbClr val="444444"/>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628650" indent="-285750" algn="just" fontAlgn="base">
              <a:spcAft>
                <a:spcPts val="1920"/>
              </a:spcAft>
              <a:buFont typeface="Wingdings" panose="05000000000000000000" pitchFamily="2" charset="2"/>
              <a:buChar char="Ø"/>
            </a:pPr>
            <a:r>
              <a:rPr lang="en-US" sz="2400" dirty="0">
                <a:solidFill>
                  <a:srgbClr val="000000"/>
                </a:solidFill>
                <a:effectLst/>
                <a:latin typeface="Times New Roman" panose="02020603050405020304" pitchFamily="18" charset="0"/>
                <a:ea typeface="Calibri" panose="020F0502020204030204" pitchFamily="34" charset="0"/>
              </a:rPr>
              <a:t>Convolution layer is the primary layer to extract the features from a source image and maintains the relationship between pixels by learning the features of image by employing tiny blocks of source data.</a:t>
            </a:r>
            <a:endParaRPr lang="en-IN" sz="2400" dirty="0">
              <a:solidFill>
                <a:srgbClr val="444444"/>
              </a:solidFill>
              <a:latin typeface="Times New Roman" panose="02020603050405020304" pitchFamily="18" charset="0"/>
              <a:ea typeface="Calibri" panose="020F0502020204030204" pitchFamily="34" charset="0"/>
            </a:endParaRPr>
          </a:p>
          <a:p>
            <a:endParaRPr lang="en-IN" sz="2400" dirty="0"/>
          </a:p>
        </p:txBody>
      </p:sp>
      <p:sp>
        <p:nvSpPr>
          <p:cNvPr id="4" name="TextBox 3">
            <a:extLst>
              <a:ext uri="{FF2B5EF4-FFF2-40B4-BE49-F238E27FC236}">
                <a16:creationId xmlns:a16="http://schemas.microsoft.com/office/drawing/2014/main" xmlns="" id="{21252EEA-B0AB-54DF-D917-3DC6DD4227E6}"/>
              </a:ext>
            </a:extLst>
          </p:cNvPr>
          <p:cNvSpPr txBox="1"/>
          <p:nvPr/>
        </p:nvSpPr>
        <p:spPr>
          <a:xfrm>
            <a:off x="2053636" y="1513945"/>
            <a:ext cx="8915399" cy="468077"/>
          </a:xfrm>
          <a:prstGeom prst="rect">
            <a:avLst/>
          </a:prstGeom>
          <a:noFill/>
        </p:spPr>
        <p:txBody>
          <a:bodyPr wrap="square" rtlCol="0">
            <a:spAutoFit/>
          </a:bodyPr>
          <a:lstStyle/>
          <a:p>
            <a:pPr algn="ctr">
              <a:lnSpc>
                <a:spcPct val="107000"/>
              </a:lnSpc>
              <a:spcAft>
                <a:spcPts val="800"/>
              </a:spcAft>
            </a:pPr>
            <a:r>
              <a:rPr lang="en-IN" sz="2400" b="1" dirty="0">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RESNET</a:t>
            </a:r>
            <a:endParaRPr lang="en-IN" sz="2400" dirty="0">
              <a:solidFill>
                <a:schemeClr val="accent2"/>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8941333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6B3EFFA-5787-C6E6-922D-A0D3FE8BEC11}"/>
              </a:ext>
            </a:extLst>
          </p:cNvPr>
          <p:cNvSpPr>
            <a:spLocks noGrp="1"/>
          </p:cNvSpPr>
          <p:nvPr>
            <p:ph type="title"/>
          </p:nvPr>
        </p:nvSpPr>
        <p:spPr>
          <a:xfrm>
            <a:off x="2945623" y="918025"/>
            <a:ext cx="8911687" cy="1280890"/>
          </a:xfrm>
        </p:spPr>
        <p:txBody>
          <a:bodyPr/>
          <a:lstStyle/>
          <a:p>
            <a:r>
              <a:rPr lang="en-IN" dirty="0"/>
              <a:t>PROPOSED SYSTEM</a:t>
            </a:r>
            <a:r>
              <a:rPr lang="en-IN" sz="2800" dirty="0"/>
              <a:t>(</a:t>
            </a:r>
            <a:r>
              <a:rPr lang="en-IN" sz="2800" dirty="0" err="1"/>
              <a:t>cont</a:t>
            </a:r>
            <a:r>
              <a:rPr lang="en-IN" sz="2800" dirty="0"/>
              <a:t>)</a:t>
            </a:r>
            <a:endParaRPr lang="en-IN" dirty="0"/>
          </a:p>
        </p:txBody>
      </p:sp>
      <p:sp>
        <p:nvSpPr>
          <p:cNvPr id="3" name="Content Placeholder 2">
            <a:extLst>
              <a:ext uri="{FF2B5EF4-FFF2-40B4-BE49-F238E27FC236}">
                <a16:creationId xmlns:a16="http://schemas.microsoft.com/office/drawing/2014/main" xmlns="" id="{4FEBDC5C-27BA-1317-5B77-390C361C0712}"/>
              </a:ext>
            </a:extLst>
          </p:cNvPr>
          <p:cNvSpPr>
            <a:spLocks noGrp="1"/>
          </p:cNvSpPr>
          <p:nvPr>
            <p:ph idx="1"/>
          </p:nvPr>
        </p:nvSpPr>
        <p:spPr>
          <a:xfrm>
            <a:off x="1123405" y="2198915"/>
            <a:ext cx="10250578" cy="3777622"/>
          </a:xfrm>
        </p:spPr>
        <p:txBody>
          <a:bodyPr>
            <a:noAutofit/>
          </a:bodyPr>
          <a:lstStyle/>
          <a:p>
            <a:pPr marL="1428750" lvl="2" algn="just" fontAlgn="base">
              <a:spcAft>
                <a:spcPts val="1920"/>
              </a:spcAft>
              <a:buFont typeface="Wingdings" panose="05000000000000000000" pitchFamily="2" charset="2"/>
              <a:buChar char="Ø"/>
            </a:pPr>
            <a:r>
              <a:rPr lang="en-IN" sz="2200" dirty="0" smtClean="0">
                <a:solidFill>
                  <a:srgbClr val="444444"/>
                </a:solidFill>
                <a:effectLst/>
                <a:latin typeface="Times New Roman" panose="02020603050405020304" pitchFamily="18" charset="0"/>
                <a:ea typeface="Times New Roman" panose="02020603050405020304" pitchFamily="18" charset="0"/>
                <a:cs typeface="Times New Roman" panose="02020603050405020304" pitchFamily="18" charset="0"/>
              </a:rPr>
              <a:t>Efficiently </a:t>
            </a:r>
            <a:r>
              <a:rPr lang="en-IN" sz="2200" dirty="0">
                <a:solidFill>
                  <a:srgbClr val="444444"/>
                </a:solidFill>
                <a:effectLst/>
                <a:latin typeface="Times New Roman" panose="02020603050405020304" pitchFamily="18" charset="0"/>
                <a:ea typeface="Times New Roman" panose="02020603050405020304" pitchFamily="18" charset="0"/>
                <a:cs typeface="Times New Roman" panose="02020603050405020304" pitchFamily="18" charset="0"/>
              </a:rPr>
              <a:t>trained networks with 100 layers and 1000 layers also.</a:t>
            </a:r>
          </a:p>
          <a:p>
            <a:pPr marL="1428750" lvl="2" algn="just" fontAlgn="base">
              <a:spcAft>
                <a:spcPts val="1920"/>
              </a:spcAft>
              <a:buFont typeface="Wingdings" panose="05000000000000000000" pitchFamily="2" charset="2"/>
              <a:buChar char="Ø"/>
            </a:pPr>
            <a:r>
              <a:rPr lang="en-IN" sz="2200" dirty="0">
                <a:solidFill>
                  <a:srgbClr val="444444"/>
                </a:solidFill>
                <a:effectLst/>
                <a:latin typeface="Times New Roman" panose="02020603050405020304" pitchFamily="18" charset="0"/>
                <a:ea typeface="Times New Roman" panose="02020603050405020304" pitchFamily="18" charset="0"/>
              </a:rPr>
              <a:t>Mostly in order to solve a complex problem, we stack some additional layers in the Deep Neural Networks which results in improved accuracy and performance. </a:t>
            </a:r>
          </a:p>
          <a:p>
            <a:pPr marL="1428750" lvl="2" algn="just" fontAlgn="base">
              <a:spcAft>
                <a:spcPts val="1920"/>
              </a:spcAft>
              <a:buFont typeface="Wingdings" panose="05000000000000000000" pitchFamily="2" charset="2"/>
              <a:buChar char="Ø"/>
            </a:pPr>
            <a:r>
              <a:rPr lang="en-IN" sz="2200" dirty="0">
                <a:solidFill>
                  <a:srgbClr val="444444"/>
                </a:solidFill>
                <a:effectLst/>
                <a:latin typeface="Times New Roman" panose="02020603050405020304" pitchFamily="18" charset="0"/>
                <a:ea typeface="Times New Roman" panose="02020603050405020304" pitchFamily="18" charset="0"/>
                <a:cs typeface="Times New Roman" panose="02020603050405020304" pitchFamily="18" charset="0"/>
              </a:rPr>
              <a:t>Won 1st place in the ILSVRC 2015 classification competition with a top-5 error rate of 3.57% (An ensemble model)</a:t>
            </a:r>
          </a:p>
          <a:p>
            <a:pPr marL="1428750" lvl="2" algn="just" fontAlgn="base">
              <a:spcAft>
                <a:spcPts val="1920"/>
              </a:spcAft>
              <a:buFont typeface="Wingdings" panose="05000000000000000000" pitchFamily="2" charset="2"/>
              <a:buChar char="Ø"/>
            </a:pPr>
            <a:endParaRPr lang="en-IN" sz="2200" dirty="0">
              <a:effectLst/>
              <a:latin typeface="Calibri" panose="020F0502020204030204" pitchFamily="34" charset="0"/>
              <a:ea typeface="Calibri" panose="020F0502020204030204" pitchFamily="34" charset="0"/>
              <a:cs typeface="Times New Roman" panose="02020603050405020304" pitchFamily="18" charset="0"/>
            </a:endParaRPr>
          </a:p>
          <a:p>
            <a:pPr lvl="1" algn="just"/>
            <a:endParaRPr lang="en-IN" sz="2200" dirty="0"/>
          </a:p>
        </p:txBody>
      </p:sp>
    </p:spTree>
    <p:extLst>
      <p:ext uri="{BB962C8B-B14F-4D97-AF65-F5344CB8AC3E}">
        <p14:creationId xmlns:p14="http://schemas.microsoft.com/office/powerpoint/2010/main" val="2436255428"/>
      </p:ext>
    </p:extLst>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docProps/app.xml><?xml version="1.0" encoding="utf-8"?>
<Properties xmlns="http://schemas.openxmlformats.org/officeDocument/2006/extended-properties" xmlns:vt="http://schemas.openxmlformats.org/officeDocument/2006/docPropsVTypes">
  <Template>Wisp</Template>
  <TotalTime>1678</TotalTime>
  <Words>1623</Words>
  <Application>Microsoft Office PowerPoint</Application>
  <PresentationFormat>Widescreen</PresentationFormat>
  <Paragraphs>109</Paragraphs>
  <Slides>35</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35</vt:i4>
      </vt:variant>
    </vt:vector>
  </HeadingPairs>
  <TitlesOfParts>
    <vt:vector size="45" baseType="lpstr">
      <vt:lpstr>Algerian</vt:lpstr>
      <vt:lpstr>Arial</vt:lpstr>
      <vt:lpstr>Calibri</vt:lpstr>
      <vt:lpstr>Century Gothic</vt:lpstr>
      <vt:lpstr>Cordia New</vt:lpstr>
      <vt:lpstr>Gautami</vt:lpstr>
      <vt:lpstr>Times New Roman</vt:lpstr>
      <vt:lpstr>Wingdings</vt:lpstr>
      <vt:lpstr>Wingdings 3</vt:lpstr>
      <vt:lpstr>Wisp</vt:lpstr>
      <vt:lpstr>Plant Disease Detection and Classification with Pesticides Suggestions For E-Agriculture Application</vt:lpstr>
      <vt:lpstr>ABSTRACT</vt:lpstr>
      <vt:lpstr>INTRODUCTION</vt:lpstr>
      <vt:lpstr>PowerPoint Presentation</vt:lpstr>
      <vt:lpstr>LITERATURE SURVEY</vt:lpstr>
      <vt:lpstr>EXISTING SYSTEM</vt:lpstr>
      <vt:lpstr>Drawbacks of existing system</vt:lpstr>
      <vt:lpstr>PROPOSED SYSTEM</vt:lpstr>
      <vt:lpstr>PROPOSED SYSTEM(cont)</vt:lpstr>
      <vt:lpstr>PowerPoint Presentation</vt:lpstr>
      <vt:lpstr>ADVANTAGES OF PROPOSED SYSTEM</vt:lpstr>
      <vt:lpstr>SYSTEM REQUIREMENTS</vt:lpstr>
      <vt:lpstr>HARDWARE REQUIREMENTS</vt:lpstr>
      <vt:lpstr>UML Diagrams</vt:lpstr>
      <vt:lpstr>Class Diagram</vt:lpstr>
      <vt:lpstr>Sequence Diagram </vt:lpstr>
      <vt:lpstr>Activity Diagram</vt:lpstr>
      <vt:lpstr>Deployment Diagram</vt:lpstr>
      <vt:lpstr>Use Case Diagram</vt:lpstr>
      <vt:lpstr>Component Diagram</vt:lpstr>
      <vt:lpstr>Pseudocode </vt:lpstr>
      <vt:lpstr>PowerPoint Presentation</vt:lpstr>
      <vt:lpstr>Screenshots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Future Enhancement</vt:lpstr>
      <vt:lpstr>Conclusion </vt:lpstr>
      <vt:lpstr>THANK YOU !!!</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 Integrated Framework of CNN for Plant Disease Detection and Classification with Location Tracking</dc:title>
  <dc:creator>Apple</dc:creator>
  <cp:lastModifiedBy>Microsoft account</cp:lastModifiedBy>
  <cp:revision>66</cp:revision>
  <dcterms:created xsi:type="dcterms:W3CDTF">2023-01-16T06:17:28Z</dcterms:created>
  <dcterms:modified xsi:type="dcterms:W3CDTF">2023-06-27T06:54:45Z</dcterms:modified>
</cp:coreProperties>
</file>